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97" r:id="rId1"/>
  </p:sldMasterIdLst>
  <p:notesMasterIdLst>
    <p:notesMasterId r:id="rId20"/>
  </p:notesMasterIdLst>
  <p:sldIdLst>
    <p:sldId id="256" r:id="rId2"/>
    <p:sldId id="257" r:id="rId3"/>
    <p:sldId id="258" r:id="rId4"/>
    <p:sldId id="259" r:id="rId5"/>
    <p:sldId id="273" r:id="rId6"/>
    <p:sldId id="260" r:id="rId7"/>
    <p:sldId id="261" r:id="rId8"/>
    <p:sldId id="262" r:id="rId9"/>
    <p:sldId id="263" r:id="rId10"/>
    <p:sldId id="274" r:id="rId11"/>
    <p:sldId id="264" r:id="rId12"/>
    <p:sldId id="265" r:id="rId13"/>
    <p:sldId id="266" r:id="rId14"/>
    <p:sldId id="271" r:id="rId15"/>
    <p:sldId id="269" r:id="rId16"/>
    <p:sldId id="275" r:id="rId17"/>
    <p:sldId id="268" r:id="rId18"/>
    <p:sldId id="270" r:id="rId1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78" autoAdjust="0"/>
    <p:restoredTop sz="95064" autoAdjust="0"/>
  </p:normalViewPr>
  <p:slideViewPr>
    <p:cSldViewPr snapToGrid="0">
      <p:cViewPr varScale="1">
        <p:scale>
          <a:sx n="69" d="100"/>
          <a:sy n="69" d="100"/>
        </p:scale>
        <p:origin x="70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9DC330-370C-4D01-BFCD-B628C6BCC920}" type="datetimeFigureOut">
              <a:rPr lang="en-US" smtClean="0"/>
              <a:pPr/>
              <a:t>9/7/2018</a:t>
            </a:fld>
            <a:endParaRPr lang="en-US"/>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BDDCF9-0581-4DE8-B71E-0014485F77B7}" type="slidenum">
              <a:rPr lang="en-US" smtClean="0"/>
              <a:pPr/>
              <a:t>‹#›</a:t>
            </a:fld>
            <a:endParaRPr lang="en-US"/>
          </a:p>
        </p:txBody>
      </p:sp>
    </p:spTree>
    <p:extLst>
      <p:ext uri="{BB962C8B-B14F-4D97-AF65-F5344CB8AC3E}">
        <p14:creationId xmlns:p14="http://schemas.microsoft.com/office/powerpoint/2010/main" val="3766662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2</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731586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11</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1001255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12</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2042723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13</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661415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14</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1863333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15</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1671764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16</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796978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17</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2357284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18</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1034071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3</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2915910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4</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2168732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5</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653421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6</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975567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7</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4189937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8</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1181903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9</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1075861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eaLnBrk="0" hangingPunc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pPr eaLnBrk="1" hangingPunct="1"/>
            <a:fld id="{A89381F1-4538-4027-9B65-B6F368267B14}" type="slidenum">
              <a:rPr lang="nl-BE" altLang="pl-PL">
                <a:solidFill>
                  <a:srgbClr val="000000"/>
                </a:solidFill>
                <a:latin typeface="Calibri" panose="020F0502020204030204" pitchFamily="34" charset="0"/>
              </a:rPr>
              <a:pPr eaLnBrk="1" hangingPunct="1"/>
              <a:t>10</a:t>
            </a:fld>
            <a:endParaRPr lang="nl-BE" altLang="pl-PL">
              <a:solidFill>
                <a:srgbClr val="000000"/>
              </a:solidFill>
              <a:latin typeface="Calibri" panose="020F0502020204030204" pitchFamily="34" charset="0"/>
            </a:endParaRPr>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nl-BE" altLang="pl-PL"/>
          </a:p>
        </p:txBody>
      </p:sp>
      <p:sp>
        <p:nvSpPr>
          <p:cNvPr id="32772" name="Rectangle 2"/>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t-PT" altLang="pl-PL"/>
          </a:p>
        </p:txBody>
      </p:sp>
    </p:spTree>
    <p:extLst>
      <p:ext uri="{BB962C8B-B14F-4D97-AF65-F5344CB8AC3E}">
        <p14:creationId xmlns:p14="http://schemas.microsoft.com/office/powerpoint/2010/main" val="1426909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a:p>
        </p:txBody>
      </p:sp>
      <p:sp>
        <p:nvSpPr>
          <p:cNvPr id="4" name="Symbol zastępczy daty 3"/>
          <p:cNvSpPr>
            <a:spLocks noGrp="1"/>
          </p:cNvSpPr>
          <p:nvPr>
            <p:ph type="dt" sz="half" idx="10"/>
          </p:nvPr>
        </p:nvSpPr>
        <p:spPr/>
        <p:txBody>
          <a:bodyPr/>
          <a:lstStyle/>
          <a:p>
            <a:r>
              <a:rPr lang="en-US"/>
              <a:t>1-02-2017</a:t>
            </a:r>
          </a:p>
        </p:txBody>
      </p:sp>
      <p:sp>
        <p:nvSpPr>
          <p:cNvPr id="5" name="Symbol zastępczy stopki 4"/>
          <p:cNvSpPr>
            <a:spLocks noGrp="1"/>
          </p:cNvSpPr>
          <p:nvPr>
            <p:ph type="ftr" sz="quarter" idx="11"/>
          </p:nvPr>
        </p:nvSpPr>
        <p:spPr/>
        <p:txBody>
          <a:bodyPr/>
          <a:lstStyle/>
          <a:p>
            <a:r>
              <a:rPr lang="en-US"/>
              <a:t>ILA-LEAN</a:t>
            </a:r>
          </a:p>
        </p:txBody>
      </p:sp>
      <p:sp>
        <p:nvSpPr>
          <p:cNvPr id="6" name="Symbol zastępczy numeru slajdu 5"/>
          <p:cNvSpPr>
            <a:spLocks noGrp="1"/>
          </p:cNvSpPr>
          <p:nvPr>
            <p:ph type="sldNum" sz="quarter" idx="12"/>
          </p:nvPr>
        </p:nvSpPr>
        <p:spPr/>
        <p:txBody>
          <a:bodyPr/>
          <a:lstStyle/>
          <a:p>
            <a:fld id="{64AA4A48-4D23-43D7-A1B5-5069863354E2}" type="slidenum">
              <a:rPr lang="en-US" smtClean="0"/>
              <a:pPr/>
              <a:t>‹#›</a:t>
            </a:fld>
            <a:endParaRPr lang="en-US"/>
          </a:p>
        </p:txBody>
      </p:sp>
    </p:spTree>
    <p:extLst>
      <p:ext uri="{BB962C8B-B14F-4D97-AF65-F5344CB8AC3E}">
        <p14:creationId xmlns:p14="http://schemas.microsoft.com/office/powerpoint/2010/main" val="763585837"/>
      </p:ext>
    </p:extLst>
  </p:cSld>
  <p:clrMapOvr>
    <a:masterClrMapping/>
  </p:clrMapOvr>
  <p:transition advClick="0" advTm="12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p:cNvSpPr>
            <a:spLocks noGrp="1"/>
          </p:cNvSpPr>
          <p:nvPr>
            <p:ph type="dt" sz="half" idx="10"/>
          </p:nvPr>
        </p:nvSpPr>
        <p:spPr/>
        <p:txBody>
          <a:bodyPr/>
          <a:lstStyle/>
          <a:p>
            <a:r>
              <a:rPr lang="en-US"/>
              <a:t>1-02-2017</a:t>
            </a:r>
          </a:p>
        </p:txBody>
      </p:sp>
      <p:sp>
        <p:nvSpPr>
          <p:cNvPr id="5" name="Symbol zastępczy stopki 4"/>
          <p:cNvSpPr>
            <a:spLocks noGrp="1"/>
          </p:cNvSpPr>
          <p:nvPr>
            <p:ph type="ftr" sz="quarter" idx="11"/>
          </p:nvPr>
        </p:nvSpPr>
        <p:spPr/>
        <p:txBody>
          <a:bodyPr/>
          <a:lstStyle/>
          <a:p>
            <a:r>
              <a:rPr lang="en-US"/>
              <a:t>ILA-LEAN</a:t>
            </a:r>
          </a:p>
        </p:txBody>
      </p:sp>
      <p:sp>
        <p:nvSpPr>
          <p:cNvPr id="6" name="Symbol zastępczy numeru slajdu 5"/>
          <p:cNvSpPr>
            <a:spLocks noGrp="1"/>
          </p:cNvSpPr>
          <p:nvPr>
            <p:ph type="sldNum" sz="quarter" idx="12"/>
          </p:nvPr>
        </p:nvSpPr>
        <p:spPr/>
        <p:txBody>
          <a:bodyPr/>
          <a:lstStyle/>
          <a:p>
            <a:fld id="{64AA4A48-4D23-43D7-A1B5-5069863354E2}" type="slidenum">
              <a:rPr lang="en-US" smtClean="0"/>
              <a:pPr/>
              <a:t>‹#›</a:t>
            </a:fld>
            <a:endParaRPr lang="en-US"/>
          </a:p>
        </p:txBody>
      </p:sp>
    </p:spTree>
    <p:extLst>
      <p:ext uri="{BB962C8B-B14F-4D97-AF65-F5344CB8AC3E}">
        <p14:creationId xmlns:p14="http://schemas.microsoft.com/office/powerpoint/2010/main" val="3340148021"/>
      </p:ext>
    </p:extLst>
  </p:cSld>
  <p:clrMapOvr>
    <a:masterClrMapping/>
  </p:clrMapOvr>
  <p:transition advClick="0" advTm="12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endParaRPr lang="en-US"/>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p:cNvSpPr>
            <a:spLocks noGrp="1"/>
          </p:cNvSpPr>
          <p:nvPr>
            <p:ph type="dt" sz="half" idx="10"/>
          </p:nvPr>
        </p:nvSpPr>
        <p:spPr/>
        <p:txBody>
          <a:bodyPr/>
          <a:lstStyle/>
          <a:p>
            <a:r>
              <a:rPr lang="en-US"/>
              <a:t>1-02-2017</a:t>
            </a:r>
          </a:p>
        </p:txBody>
      </p:sp>
      <p:sp>
        <p:nvSpPr>
          <p:cNvPr id="5" name="Symbol zastępczy stopki 4"/>
          <p:cNvSpPr>
            <a:spLocks noGrp="1"/>
          </p:cNvSpPr>
          <p:nvPr>
            <p:ph type="ftr" sz="quarter" idx="11"/>
          </p:nvPr>
        </p:nvSpPr>
        <p:spPr/>
        <p:txBody>
          <a:bodyPr/>
          <a:lstStyle/>
          <a:p>
            <a:r>
              <a:rPr lang="en-US"/>
              <a:t>ILA-LEAN</a:t>
            </a:r>
          </a:p>
        </p:txBody>
      </p:sp>
      <p:sp>
        <p:nvSpPr>
          <p:cNvPr id="6" name="Symbol zastępczy numeru slajdu 5"/>
          <p:cNvSpPr>
            <a:spLocks noGrp="1"/>
          </p:cNvSpPr>
          <p:nvPr>
            <p:ph type="sldNum" sz="quarter" idx="12"/>
          </p:nvPr>
        </p:nvSpPr>
        <p:spPr/>
        <p:txBody>
          <a:bodyPr/>
          <a:lstStyle/>
          <a:p>
            <a:fld id="{64AA4A48-4D23-43D7-A1B5-5069863354E2}" type="slidenum">
              <a:rPr lang="en-US" smtClean="0"/>
              <a:pPr/>
              <a:t>‹#›</a:t>
            </a:fld>
            <a:endParaRPr lang="en-US"/>
          </a:p>
        </p:txBody>
      </p:sp>
    </p:spTree>
    <p:extLst>
      <p:ext uri="{BB962C8B-B14F-4D97-AF65-F5344CB8AC3E}">
        <p14:creationId xmlns:p14="http://schemas.microsoft.com/office/powerpoint/2010/main" val="786833069"/>
      </p:ext>
    </p:extLst>
  </p:cSld>
  <p:clrMapOvr>
    <a:masterClrMapping/>
  </p:clrMapOvr>
  <p:transition advClick="0" advTm="12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p:cNvSpPr>
            <a:spLocks noGrp="1"/>
          </p:cNvSpPr>
          <p:nvPr>
            <p:ph type="dt" sz="half" idx="10"/>
          </p:nvPr>
        </p:nvSpPr>
        <p:spPr/>
        <p:txBody>
          <a:bodyPr/>
          <a:lstStyle/>
          <a:p>
            <a:r>
              <a:rPr lang="en-US"/>
              <a:t>1-02-2017</a:t>
            </a:r>
          </a:p>
        </p:txBody>
      </p:sp>
      <p:sp>
        <p:nvSpPr>
          <p:cNvPr id="5" name="Symbol zastępczy stopki 4"/>
          <p:cNvSpPr>
            <a:spLocks noGrp="1"/>
          </p:cNvSpPr>
          <p:nvPr>
            <p:ph type="ftr" sz="quarter" idx="11"/>
          </p:nvPr>
        </p:nvSpPr>
        <p:spPr/>
        <p:txBody>
          <a:bodyPr/>
          <a:lstStyle/>
          <a:p>
            <a:r>
              <a:rPr lang="en-US"/>
              <a:t>ILA-LEAN</a:t>
            </a:r>
          </a:p>
        </p:txBody>
      </p:sp>
      <p:sp>
        <p:nvSpPr>
          <p:cNvPr id="6" name="Symbol zastępczy numeru slajdu 5"/>
          <p:cNvSpPr>
            <a:spLocks noGrp="1"/>
          </p:cNvSpPr>
          <p:nvPr>
            <p:ph type="sldNum" sz="quarter" idx="12"/>
          </p:nvPr>
        </p:nvSpPr>
        <p:spPr/>
        <p:txBody>
          <a:bodyPr/>
          <a:lstStyle/>
          <a:p>
            <a:fld id="{64AA4A48-4D23-43D7-A1B5-5069863354E2}" type="slidenum">
              <a:rPr lang="en-US" smtClean="0"/>
              <a:pPr/>
              <a:t>‹#›</a:t>
            </a:fld>
            <a:endParaRPr lang="en-US"/>
          </a:p>
        </p:txBody>
      </p:sp>
    </p:spTree>
    <p:extLst>
      <p:ext uri="{BB962C8B-B14F-4D97-AF65-F5344CB8AC3E}">
        <p14:creationId xmlns:p14="http://schemas.microsoft.com/office/powerpoint/2010/main" val="1635040175"/>
      </p:ext>
    </p:extLst>
  </p:cSld>
  <p:clrMapOvr>
    <a:masterClrMapping/>
  </p:clrMapOvr>
  <p:transition advClick="0" advTm="12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US"/>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r>
              <a:rPr lang="en-US"/>
              <a:t>1-02-2017</a:t>
            </a:r>
          </a:p>
        </p:txBody>
      </p:sp>
      <p:sp>
        <p:nvSpPr>
          <p:cNvPr id="5" name="Symbol zastępczy stopki 4"/>
          <p:cNvSpPr>
            <a:spLocks noGrp="1"/>
          </p:cNvSpPr>
          <p:nvPr>
            <p:ph type="ftr" sz="quarter" idx="11"/>
          </p:nvPr>
        </p:nvSpPr>
        <p:spPr/>
        <p:txBody>
          <a:bodyPr/>
          <a:lstStyle/>
          <a:p>
            <a:r>
              <a:rPr lang="en-US"/>
              <a:t>ILA-LEAN</a:t>
            </a:r>
          </a:p>
        </p:txBody>
      </p:sp>
      <p:sp>
        <p:nvSpPr>
          <p:cNvPr id="6" name="Symbol zastępczy numeru slajdu 5"/>
          <p:cNvSpPr>
            <a:spLocks noGrp="1"/>
          </p:cNvSpPr>
          <p:nvPr>
            <p:ph type="sldNum" sz="quarter" idx="12"/>
          </p:nvPr>
        </p:nvSpPr>
        <p:spPr/>
        <p:txBody>
          <a:bodyPr/>
          <a:lstStyle/>
          <a:p>
            <a:fld id="{64AA4A48-4D23-43D7-A1B5-5069863354E2}" type="slidenum">
              <a:rPr lang="en-US" smtClean="0"/>
              <a:pPr/>
              <a:t>‹#›</a:t>
            </a:fld>
            <a:endParaRPr lang="en-US"/>
          </a:p>
        </p:txBody>
      </p:sp>
    </p:spTree>
    <p:extLst>
      <p:ext uri="{BB962C8B-B14F-4D97-AF65-F5344CB8AC3E}">
        <p14:creationId xmlns:p14="http://schemas.microsoft.com/office/powerpoint/2010/main" val="3666627674"/>
      </p:ext>
    </p:extLst>
  </p:cSld>
  <p:clrMapOvr>
    <a:masterClrMapping/>
  </p:clrMapOvr>
  <p:transition advClick="0" advTm="12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daty 4"/>
          <p:cNvSpPr>
            <a:spLocks noGrp="1"/>
          </p:cNvSpPr>
          <p:nvPr>
            <p:ph type="dt" sz="half" idx="10"/>
          </p:nvPr>
        </p:nvSpPr>
        <p:spPr/>
        <p:txBody>
          <a:bodyPr/>
          <a:lstStyle/>
          <a:p>
            <a:r>
              <a:rPr lang="en-US"/>
              <a:t>1-02-2017</a:t>
            </a:r>
          </a:p>
        </p:txBody>
      </p:sp>
      <p:sp>
        <p:nvSpPr>
          <p:cNvPr id="6" name="Symbol zastępczy stopki 5"/>
          <p:cNvSpPr>
            <a:spLocks noGrp="1"/>
          </p:cNvSpPr>
          <p:nvPr>
            <p:ph type="ftr" sz="quarter" idx="11"/>
          </p:nvPr>
        </p:nvSpPr>
        <p:spPr/>
        <p:txBody>
          <a:bodyPr/>
          <a:lstStyle/>
          <a:p>
            <a:r>
              <a:rPr lang="en-US"/>
              <a:t>ILA-LEAN</a:t>
            </a:r>
          </a:p>
        </p:txBody>
      </p:sp>
      <p:sp>
        <p:nvSpPr>
          <p:cNvPr id="7" name="Symbol zastępczy numeru slajdu 6"/>
          <p:cNvSpPr>
            <a:spLocks noGrp="1"/>
          </p:cNvSpPr>
          <p:nvPr>
            <p:ph type="sldNum" sz="quarter" idx="12"/>
          </p:nvPr>
        </p:nvSpPr>
        <p:spPr/>
        <p:txBody>
          <a:bodyPr/>
          <a:lstStyle/>
          <a:p>
            <a:fld id="{64AA4A48-4D23-43D7-A1B5-5069863354E2}" type="slidenum">
              <a:rPr lang="en-US" smtClean="0"/>
              <a:pPr/>
              <a:t>‹#›</a:t>
            </a:fld>
            <a:endParaRPr lang="en-US"/>
          </a:p>
        </p:txBody>
      </p:sp>
    </p:spTree>
    <p:extLst>
      <p:ext uri="{BB962C8B-B14F-4D97-AF65-F5344CB8AC3E}">
        <p14:creationId xmlns:p14="http://schemas.microsoft.com/office/powerpoint/2010/main" val="1912536785"/>
      </p:ext>
    </p:extLst>
  </p:cSld>
  <p:clrMapOvr>
    <a:masterClrMapping/>
  </p:clrMapOvr>
  <p:transition advClick="0" advTm="12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endParaRPr lang="en-US"/>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Symbol zastępczy daty 6"/>
          <p:cNvSpPr>
            <a:spLocks noGrp="1"/>
          </p:cNvSpPr>
          <p:nvPr>
            <p:ph type="dt" sz="half" idx="10"/>
          </p:nvPr>
        </p:nvSpPr>
        <p:spPr/>
        <p:txBody>
          <a:bodyPr/>
          <a:lstStyle/>
          <a:p>
            <a:r>
              <a:rPr lang="en-US"/>
              <a:t>1-02-2017</a:t>
            </a:r>
          </a:p>
        </p:txBody>
      </p:sp>
      <p:sp>
        <p:nvSpPr>
          <p:cNvPr id="8" name="Symbol zastępczy stopki 7"/>
          <p:cNvSpPr>
            <a:spLocks noGrp="1"/>
          </p:cNvSpPr>
          <p:nvPr>
            <p:ph type="ftr" sz="quarter" idx="11"/>
          </p:nvPr>
        </p:nvSpPr>
        <p:spPr/>
        <p:txBody>
          <a:bodyPr/>
          <a:lstStyle/>
          <a:p>
            <a:r>
              <a:rPr lang="en-US"/>
              <a:t>ILA-LEAN</a:t>
            </a:r>
          </a:p>
        </p:txBody>
      </p:sp>
      <p:sp>
        <p:nvSpPr>
          <p:cNvPr id="9" name="Symbol zastępczy numeru slajdu 8"/>
          <p:cNvSpPr>
            <a:spLocks noGrp="1"/>
          </p:cNvSpPr>
          <p:nvPr>
            <p:ph type="sldNum" sz="quarter" idx="12"/>
          </p:nvPr>
        </p:nvSpPr>
        <p:spPr/>
        <p:txBody>
          <a:bodyPr/>
          <a:lstStyle/>
          <a:p>
            <a:fld id="{64AA4A48-4D23-43D7-A1B5-5069863354E2}" type="slidenum">
              <a:rPr lang="en-US" smtClean="0"/>
              <a:pPr/>
              <a:t>‹#›</a:t>
            </a:fld>
            <a:endParaRPr lang="en-US"/>
          </a:p>
        </p:txBody>
      </p:sp>
    </p:spTree>
    <p:extLst>
      <p:ext uri="{BB962C8B-B14F-4D97-AF65-F5344CB8AC3E}">
        <p14:creationId xmlns:p14="http://schemas.microsoft.com/office/powerpoint/2010/main" val="2230337448"/>
      </p:ext>
    </p:extLst>
  </p:cSld>
  <p:clrMapOvr>
    <a:masterClrMapping/>
  </p:clrMapOvr>
  <p:transition advClick="0" advTm="12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US"/>
          </a:p>
        </p:txBody>
      </p:sp>
      <p:sp>
        <p:nvSpPr>
          <p:cNvPr id="3" name="Symbol zastępczy daty 2"/>
          <p:cNvSpPr>
            <a:spLocks noGrp="1"/>
          </p:cNvSpPr>
          <p:nvPr>
            <p:ph type="dt" sz="half" idx="10"/>
          </p:nvPr>
        </p:nvSpPr>
        <p:spPr/>
        <p:txBody>
          <a:bodyPr/>
          <a:lstStyle/>
          <a:p>
            <a:r>
              <a:rPr lang="en-US"/>
              <a:t>1-02-2017</a:t>
            </a:r>
          </a:p>
        </p:txBody>
      </p:sp>
      <p:sp>
        <p:nvSpPr>
          <p:cNvPr id="4" name="Symbol zastępczy stopki 3"/>
          <p:cNvSpPr>
            <a:spLocks noGrp="1"/>
          </p:cNvSpPr>
          <p:nvPr>
            <p:ph type="ftr" sz="quarter" idx="11"/>
          </p:nvPr>
        </p:nvSpPr>
        <p:spPr/>
        <p:txBody>
          <a:bodyPr/>
          <a:lstStyle/>
          <a:p>
            <a:r>
              <a:rPr lang="en-US"/>
              <a:t>ILA-LEAN</a:t>
            </a:r>
          </a:p>
        </p:txBody>
      </p:sp>
      <p:sp>
        <p:nvSpPr>
          <p:cNvPr id="5" name="Symbol zastępczy numeru slajdu 4"/>
          <p:cNvSpPr>
            <a:spLocks noGrp="1"/>
          </p:cNvSpPr>
          <p:nvPr>
            <p:ph type="sldNum" sz="quarter" idx="12"/>
          </p:nvPr>
        </p:nvSpPr>
        <p:spPr/>
        <p:txBody>
          <a:bodyPr/>
          <a:lstStyle/>
          <a:p>
            <a:fld id="{64AA4A48-4D23-43D7-A1B5-5069863354E2}" type="slidenum">
              <a:rPr lang="en-US" smtClean="0"/>
              <a:pPr/>
              <a:t>‹#›</a:t>
            </a:fld>
            <a:endParaRPr lang="en-US"/>
          </a:p>
        </p:txBody>
      </p:sp>
    </p:spTree>
    <p:extLst>
      <p:ext uri="{BB962C8B-B14F-4D97-AF65-F5344CB8AC3E}">
        <p14:creationId xmlns:p14="http://schemas.microsoft.com/office/powerpoint/2010/main" val="2385986862"/>
      </p:ext>
    </p:extLst>
  </p:cSld>
  <p:clrMapOvr>
    <a:masterClrMapping/>
  </p:clrMapOvr>
  <p:transition advClick="0" advTm="12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r>
              <a:rPr lang="en-US"/>
              <a:t>1-02-2017</a:t>
            </a:r>
          </a:p>
        </p:txBody>
      </p:sp>
      <p:sp>
        <p:nvSpPr>
          <p:cNvPr id="3" name="Symbol zastępczy stopki 2"/>
          <p:cNvSpPr>
            <a:spLocks noGrp="1"/>
          </p:cNvSpPr>
          <p:nvPr>
            <p:ph type="ftr" sz="quarter" idx="11"/>
          </p:nvPr>
        </p:nvSpPr>
        <p:spPr/>
        <p:txBody>
          <a:bodyPr/>
          <a:lstStyle/>
          <a:p>
            <a:r>
              <a:rPr lang="en-US"/>
              <a:t>ILA-LEAN</a:t>
            </a:r>
          </a:p>
        </p:txBody>
      </p:sp>
      <p:sp>
        <p:nvSpPr>
          <p:cNvPr id="4" name="Symbol zastępczy numeru slajdu 3"/>
          <p:cNvSpPr>
            <a:spLocks noGrp="1"/>
          </p:cNvSpPr>
          <p:nvPr>
            <p:ph type="sldNum" sz="quarter" idx="12"/>
          </p:nvPr>
        </p:nvSpPr>
        <p:spPr/>
        <p:txBody>
          <a:bodyPr/>
          <a:lstStyle/>
          <a:p>
            <a:fld id="{64AA4A48-4D23-43D7-A1B5-5069863354E2}" type="slidenum">
              <a:rPr lang="en-US" smtClean="0"/>
              <a:pPr/>
              <a:t>‹#›</a:t>
            </a:fld>
            <a:endParaRPr lang="en-US"/>
          </a:p>
        </p:txBody>
      </p:sp>
    </p:spTree>
    <p:extLst>
      <p:ext uri="{BB962C8B-B14F-4D97-AF65-F5344CB8AC3E}">
        <p14:creationId xmlns:p14="http://schemas.microsoft.com/office/powerpoint/2010/main" val="3754374114"/>
      </p:ext>
    </p:extLst>
  </p:cSld>
  <p:clrMapOvr>
    <a:masterClrMapping/>
  </p:clrMapOvr>
  <p:transition advClick="0" advTm="12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r>
              <a:rPr lang="en-US"/>
              <a:t>1-02-2017</a:t>
            </a:r>
          </a:p>
        </p:txBody>
      </p:sp>
      <p:sp>
        <p:nvSpPr>
          <p:cNvPr id="6" name="Symbol zastępczy stopki 5"/>
          <p:cNvSpPr>
            <a:spLocks noGrp="1"/>
          </p:cNvSpPr>
          <p:nvPr>
            <p:ph type="ftr" sz="quarter" idx="11"/>
          </p:nvPr>
        </p:nvSpPr>
        <p:spPr/>
        <p:txBody>
          <a:bodyPr/>
          <a:lstStyle/>
          <a:p>
            <a:r>
              <a:rPr lang="en-US"/>
              <a:t>ILA-LEAN</a:t>
            </a:r>
          </a:p>
        </p:txBody>
      </p:sp>
      <p:sp>
        <p:nvSpPr>
          <p:cNvPr id="7" name="Symbol zastępczy numeru slajdu 6"/>
          <p:cNvSpPr>
            <a:spLocks noGrp="1"/>
          </p:cNvSpPr>
          <p:nvPr>
            <p:ph type="sldNum" sz="quarter" idx="12"/>
          </p:nvPr>
        </p:nvSpPr>
        <p:spPr/>
        <p:txBody>
          <a:bodyPr/>
          <a:lstStyle/>
          <a:p>
            <a:fld id="{64AA4A48-4D23-43D7-A1B5-5069863354E2}" type="slidenum">
              <a:rPr lang="en-US" smtClean="0"/>
              <a:pPr/>
              <a:t>‹#›</a:t>
            </a:fld>
            <a:endParaRPr lang="en-US"/>
          </a:p>
        </p:txBody>
      </p:sp>
    </p:spTree>
    <p:extLst>
      <p:ext uri="{BB962C8B-B14F-4D97-AF65-F5344CB8AC3E}">
        <p14:creationId xmlns:p14="http://schemas.microsoft.com/office/powerpoint/2010/main" val="3567320204"/>
      </p:ext>
    </p:extLst>
  </p:cSld>
  <p:clrMapOvr>
    <a:masterClrMapping/>
  </p:clrMapOvr>
  <p:transition advClick="0" advTm="12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r>
              <a:rPr lang="en-US"/>
              <a:t>1-02-2017</a:t>
            </a:r>
          </a:p>
        </p:txBody>
      </p:sp>
      <p:sp>
        <p:nvSpPr>
          <p:cNvPr id="6" name="Symbol zastępczy stopki 5"/>
          <p:cNvSpPr>
            <a:spLocks noGrp="1"/>
          </p:cNvSpPr>
          <p:nvPr>
            <p:ph type="ftr" sz="quarter" idx="11"/>
          </p:nvPr>
        </p:nvSpPr>
        <p:spPr/>
        <p:txBody>
          <a:bodyPr/>
          <a:lstStyle/>
          <a:p>
            <a:r>
              <a:rPr lang="en-US"/>
              <a:t>ILA-LEAN</a:t>
            </a:r>
            <a:endParaRPr lang="en-US" dirty="0"/>
          </a:p>
        </p:txBody>
      </p:sp>
      <p:sp>
        <p:nvSpPr>
          <p:cNvPr id="7" name="Symbol zastępczy numeru slajdu 6"/>
          <p:cNvSpPr>
            <a:spLocks noGrp="1"/>
          </p:cNvSpPr>
          <p:nvPr>
            <p:ph type="sldNum" sz="quarter" idx="12"/>
          </p:nvPr>
        </p:nvSpPr>
        <p:spPr/>
        <p:txBody>
          <a:bodyPr/>
          <a:lstStyle/>
          <a:p>
            <a:fld id="{64AA4A48-4D23-43D7-A1B5-5069863354E2}" type="slidenum">
              <a:rPr lang="en-US" smtClean="0"/>
              <a:pPr/>
              <a:t>‹#›</a:t>
            </a:fld>
            <a:endParaRPr lang="en-US"/>
          </a:p>
        </p:txBody>
      </p:sp>
    </p:spTree>
    <p:extLst>
      <p:ext uri="{BB962C8B-B14F-4D97-AF65-F5344CB8AC3E}">
        <p14:creationId xmlns:p14="http://schemas.microsoft.com/office/powerpoint/2010/main" val="3292670023"/>
      </p:ext>
    </p:extLst>
  </p:cSld>
  <p:clrMapOvr>
    <a:masterClrMapping/>
  </p:clrMapOvr>
  <p:transition advClick="0" advTm="12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1-02-2017</a:t>
            </a:r>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ILA-LEAN</a:t>
            </a:r>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A4A48-4D23-43D7-A1B5-5069863354E2}" type="slidenum">
              <a:rPr lang="en-US" smtClean="0"/>
              <a:pPr/>
              <a:t>‹#›</a:t>
            </a:fld>
            <a:endParaRPr lang="en-US"/>
          </a:p>
        </p:txBody>
      </p:sp>
    </p:spTree>
    <p:extLst>
      <p:ext uri="{BB962C8B-B14F-4D97-AF65-F5344CB8AC3E}">
        <p14:creationId xmlns:p14="http://schemas.microsoft.com/office/powerpoint/2010/main" val="392570389"/>
      </p:ext>
    </p:extLst>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Lst>
  <p:transition advClick="0" advTm="12000"/>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3.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creativecommons.org/licenses/by-sa/4.0/legalcode" TargetMode="External"/><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0" y="2404927"/>
            <a:ext cx="12192000" cy="2939583"/>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8230" y="88488"/>
            <a:ext cx="2316454" cy="2019474"/>
          </a:xfrm>
          <a:prstGeom prst="rect">
            <a:avLst/>
          </a:prstGeom>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814" y="130196"/>
            <a:ext cx="3388965" cy="968029"/>
          </a:xfrm>
          <a:prstGeom prst="rect">
            <a:avLst/>
          </a:prstGeom>
        </p:spPr>
      </p:pic>
      <p:sp>
        <p:nvSpPr>
          <p:cNvPr id="9" name="Symbol zastępczy stopki 3"/>
          <p:cNvSpPr>
            <a:spLocks noGrp="1"/>
          </p:cNvSpPr>
          <p:nvPr>
            <p:ph type="ftr" sz="quarter" idx="11"/>
          </p:nvPr>
        </p:nvSpPr>
        <p:spPr>
          <a:xfrm>
            <a:off x="0" y="5344511"/>
            <a:ext cx="12192000" cy="1513490"/>
          </a:xfrm>
        </p:spPr>
        <p:txBody>
          <a:bodyPr/>
          <a:lstStyle/>
          <a:p>
            <a:r>
              <a:rPr lang="pl-PL" sz="1800" i="1" dirty="0">
                <a:solidFill>
                  <a:schemeClr val="tx1"/>
                </a:solidFill>
              </a:rPr>
              <a:t>„</a:t>
            </a:r>
            <a:r>
              <a:rPr lang="en-US" sz="1800" i="1" dirty="0">
                <a:solidFill>
                  <a:schemeClr val="tx1"/>
                </a:solidFill>
              </a:rPr>
              <a:t>Innovative Learning Approaches for Implementation of Lean Thinking to Enhance Office and Knowledge Work Productivity</a:t>
            </a:r>
            <a:r>
              <a:rPr lang="pl-PL" sz="1800" i="1" dirty="0">
                <a:solidFill>
                  <a:schemeClr val="tx1"/>
                </a:solidFill>
              </a:rPr>
              <a:t>”</a:t>
            </a:r>
          </a:p>
          <a:p>
            <a:endParaRPr lang="pl-PL" sz="1800" dirty="0">
              <a:solidFill>
                <a:schemeClr val="tx1"/>
              </a:solidFill>
            </a:endParaRPr>
          </a:p>
          <a:p>
            <a:r>
              <a:rPr lang="pl-PL" sz="1800" i="1" dirty="0">
                <a:solidFill>
                  <a:schemeClr val="tx1"/>
                </a:solidFill>
              </a:rPr>
              <a:t>ILA-LEAN Project No 2016-1-PL01-KA203-026293    </a:t>
            </a:r>
          </a:p>
          <a:p>
            <a:r>
              <a:rPr lang="pl-PL" sz="1800" i="1" dirty="0">
                <a:solidFill>
                  <a:schemeClr val="tx1"/>
                </a:solidFill>
              </a:rPr>
              <a:t>2016-2018</a:t>
            </a:r>
          </a:p>
        </p:txBody>
      </p:sp>
      <p:pic>
        <p:nvPicPr>
          <p:cNvPr id="10" name="Immagine 9" descr="Logo Centoform.jpg"/>
          <p:cNvPicPr>
            <a:picLocks noChangeAspect="1"/>
          </p:cNvPicPr>
          <p:nvPr/>
        </p:nvPicPr>
        <p:blipFill>
          <a:blip r:embed="rId4" cstate="print"/>
          <a:stretch>
            <a:fillRect/>
          </a:stretch>
        </p:blipFill>
        <p:spPr>
          <a:xfrm>
            <a:off x="0" y="252403"/>
            <a:ext cx="4023360" cy="1011936"/>
          </a:xfrm>
          <a:prstGeom prst="rect">
            <a:avLst/>
          </a:prstGeom>
        </p:spPr>
      </p:pic>
      <p:sp>
        <p:nvSpPr>
          <p:cNvPr id="11" name="AutoShape 2"/>
          <p:cNvSpPr>
            <a:spLocks noGrp="1" noChangeArrowheads="1"/>
          </p:cNvSpPr>
          <p:nvPr>
            <p:ph type="ctrTitle"/>
          </p:nvPr>
        </p:nvSpPr>
        <p:spPr>
          <a:xfrm>
            <a:off x="611622" y="2562118"/>
            <a:ext cx="10733649" cy="1100540"/>
          </a:xfrm>
        </p:spPr>
        <p:txBody>
          <a:bodyPr>
            <a:noAutofit/>
          </a:bodyPr>
          <a:lstStyle/>
          <a:p>
            <a:r>
              <a:rPr lang="it-IT" altLang="it-IT" sz="8000" dirty="0"/>
              <a:t>5S GAME</a:t>
            </a:r>
          </a:p>
        </p:txBody>
      </p:sp>
      <p:sp>
        <p:nvSpPr>
          <p:cNvPr id="12" name="CasellaDiTesto 11"/>
          <p:cNvSpPr txBox="1"/>
          <p:nvPr/>
        </p:nvSpPr>
        <p:spPr>
          <a:xfrm>
            <a:off x="4214126" y="3582330"/>
            <a:ext cx="3528639" cy="584775"/>
          </a:xfrm>
          <a:prstGeom prst="rect">
            <a:avLst/>
          </a:prstGeom>
          <a:noFill/>
        </p:spPr>
        <p:txBody>
          <a:bodyPr wrap="square" rtlCol="0">
            <a:spAutoFit/>
          </a:bodyPr>
          <a:lstStyle/>
          <a:p>
            <a:r>
              <a:rPr lang="it-IT" sz="3200" dirty="0"/>
              <a:t>CARDS SLIDESHOW</a:t>
            </a:r>
          </a:p>
        </p:txBody>
      </p:sp>
      <p:pic>
        <p:nvPicPr>
          <p:cNvPr id="13" name="Obraz 1" descr="Creative Commons License">
            <a:extLst>
              <a:ext uri="{FF2B5EF4-FFF2-40B4-BE49-F238E27FC236}">
                <a16:creationId xmlns:a16="http://schemas.microsoft.com/office/drawing/2014/main" id="{B1E9B70A-6EF8-4BD5-BA2B-698E68C1A3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91" y="6423482"/>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ymbol zastępczy daty 2">
            <a:extLst>
              <a:ext uri="{FF2B5EF4-FFF2-40B4-BE49-F238E27FC236}">
                <a16:creationId xmlns:a16="http://schemas.microsoft.com/office/drawing/2014/main" id="{C03EAF8E-80ED-435F-BF0E-E44A2EAF905F}"/>
              </a:ext>
            </a:extLst>
          </p:cNvPr>
          <p:cNvSpPr>
            <a:spLocks noGrp="1"/>
          </p:cNvSpPr>
          <p:nvPr>
            <p:ph type="dt" sz="half" idx="10"/>
          </p:nvPr>
        </p:nvSpPr>
        <p:spPr>
          <a:xfrm>
            <a:off x="11197563" y="6404388"/>
            <a:ext cx="946138" cy="357189"/>
          </a:xfrm>
        </p:spPr>
        <p:txBody>
          <a:bodyPr/>
          <a:lstStyle/>
          <a:p>
            <a:pPr algn="ctr"/>
            <a:r>
              <a:rPr lang="pl-PL" sz="2200" dirty="0">
                <a:solidFill>
                  <a:schemeClr val="tx1"/>
                </a:solidFill>
              </a:rPr>
              <a:t>2018</a:t>
            </a:r>
            <a:endParaRPr lang="en-US" sz="2200" dirty="0">
              <a:solidFill>
                <a:schemeClr val="tx1"/>
              </a:solidFill>
            </a:endParaRPr>
          </a:p>
        </p:txBody>
      </p:sp>
      <p:sp>
        <p:nvSpPr>
          <p:cNvPr id="15" name="Podtytuł 2">
            <a:extLst>
              <a:ext uri="{FF2B5EF4-FFF2-40B4-BE49-F238E27FC236}">
                <a16:creationId xmlns:a16="http://schemas.microsoft.com/office/drawing/2014/main" id="{368DA3FB-7AAF-4FAA-94D2-3132357F6BD4}"/>
              </a:ext>
            </a:extLst>
          </p:cNvPr>
          <p:cNvSpPr>
            <a:spLocks noGrp="1"/>
          </p:cNvSpPr>
          <p:nvPr>
            <p:ph type="subTitle" idx="1"/>
          </p:nvPr>
        </p:nvSpPr>
        <p:spPr>
          <a:xfrm>
            <a:off x="1128354" y="4331969"/>
            <a:ext cx="9741408" cy="1012541"/>
          </a:xfrm>
        </p:spPr>
        <p:txBody>
          <a:bodyPr>
            <a:normAutofit/>
          </a:bodyPr>
          <a:lstStyle/>
          <a:p>
            <a:r>
              <a:rPr lang="pl-PL" altLang="en-US" dirty="0" err="1"/>
              <a:t>Chiara</a:t>
            </a:r>
            <a:r>
              <a:rPr lang="pl-PL" altLang="en-US" dirty="0"/>
              <a:t> </a:t>
            </a:r>
            <a:r>
              <a:rPr lang="pl-PL" altLang="en-US" dirty="0" err="1"/>
              <a:t>Longhi</a:t>
            </a:r>
            <a:r>
              <a:rPr lang="pl-PL" altLang="en-US" dirty="0"/>
              <a:t>, </a:t>
            </a:r>
            <a:r>
              <a:rPr lang="pl-PL" altLang="en-US" dirty="0" err="1"/>
              <a:t>Gennaro</a:t>
            </a:r>
            <a:r>
              <a:rPr lang="pl-PL" altLang="en-US" dirty="0"/>
              <a:t> Opera</a:t>
            </a:r>
          </a:p>
          <a:p>
            <a:r>
              <a:rPr lang="pl-PL" altLang="en-US" i="1" dirty="0" err="1"/>
              <a:t>Centoform</a:t>
            </a:r>
            <a:r>
              <a:rPr lang="pl-PL" altLang="en-US" i="1" dirty="0"/>
              <a:t> </a:t>
            </a:r>
            <a:r>
              <a:rPr lang="pl-PL" altLang="en-US" i="1" dirty="0" err="1"/>
              <a:t>Srl</a:t>
            </a:r>
            <a:endParaRPr lang="pl-PL" altLang="en-US" i="1" dirty="0"/>
          </a:p>
        </p:txBody>
      </p:sp>
    </p:spTree>
    <p:extLst>
      <p:ext uri="{BB962C8B-B14F-4D97-AF65-F5344CB8AC3E}">
        <p14:creationId xmlns:p14="http://schemas.microsoft.com/office/powerpoint/2010/main" val="2657904121"/>
      </p:ext>
    </p:extLst>
  </p:cSld>
  <p:clrMapOvr>
    <a:masterClrMapping/>
  </p:clrMapOvr>
  <p:transition advClick="0" advTm="12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10</a:t>
            </a:fld>
            <a:endParaRPr lang="en-US" sz="3000" dirty="0">
              <a:solidFill>
                <a:schemeClr val="tx1"/>
              </a:solidFill>
            </a:endParaRPr>
          </a:p>
        </p:txBody>
      </p:sp>
      <p:pic>
        <p:nvPicPr>
          <p:cNvPr id="15" name="Immagine 14" descr="Logo Centoform.jpg"/>
          <p:cNvPicPr>
            <a:picLocks noChangeAspect="1"/>
          </p:cNvPicPr>
          <p:nvPr/>
        </p:nvPicPr>
        <p:blipFill>
          <a:blip r:embed="rId5" cstate="print"/>
          <a:stretch>
            <a:fillRect/>
          </a:stretch>
        </p:blipFill>
        <p:spPr>
          <a:xfrm>
            <a:off x="202904" y="1879600"/>
            <a:ext cx="1817780" cy="457200"/>
          </a:xfrm>
          <a:prstGeom prst="rect">
            <a:avLst/>
          </a:prstGeom>
        </p:spPr>
      </p:pic>
      <p:sp>
        <p:nvSpPr>
          <p:cNvPr id="19" name="CasellaDiTesto 18"/>
          <p:cNvSpPr txBox="1"/>
          <p:nvPr/>
        </p:nvSpPr>
        <p:spPr>
          <a:xfrm>
            <a:off x="2901688" y="1221083"/>
            <a:ext cx="8230430" cy="4154984"/>
          </a:xfrm>
          <a:prstGeom prst="rect">
            <a:avLst/>
          </a:prstGeom>
          <a:noFill/>
        </p:spPr>
        <p:txBody>
          <a:bodyPr wrap="square" rtlCol="0">
            <a:spAutoFit/>
          </a:bodyPr>
          <a:lstStyle/>
          <a:p>
            <a:pPr algn="ctr"/>
            <a:r>
              <a:rPr lang="it-IT" sz="8800" b="1" dirty="0"/>
              <a:t>Do the job of </a:t>
            </a:r>
            <a:r>
              <a:rPr lang="it-IT" sz="8800" b="1" dirty="0" err="1"/>
              <a:t>your</a:t>
            </a:r>
            <a:r>
              <a:rPr lang="it-IT" sz="8800" b="1" dirty="0"/>
              <a:t> </a:t>
            </a:r>
            <a:r>
              <a:rPr lang="it-IT" sz="8800" b="1" dirty="0" err="1"/>
              <a:t>colleague</a:t>
            </a:r>
            <a:r>
              <a:rPr lang="it-IT" sz="8800" b="1" dirty="0"/>
              <a:t> on </a:t>
            </a:r>
            <a:r>
              <a:rPr lang="it-IT" sz="8800" b="1" dirty="0" err="1"/>
              <a:t>holiday</a:t>
            </a:r>
            <a:endParaRPr lang="it-IT" sz="8800" b="1" dirty="0"/>
          </a:p>
        </p:txBody>
      </p:sp>
      <p:pic>
        <p:nvPicPr>
          <p:cNvPr id="12" name="Obraz 1" descr="Creative Commons License">
            <a:extLst>
              <a:ext uri="{FF2B5EF4-FFF2-40B4-BE49-F238E27FC236}">
                <a16:creationId xmlns:a16="http://schemas.microsoft.com/office/drawing/2014/main" id="{A1CAE16A-1BC3-4434-BE4C-67E940040F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3384346"/>
      </p:ext>
    </p:extLst>
  </p:cSld>
  <p:clrMapOvr>
    <a:masterClrMapping/>
  </p:clrMapOvr>
  <p:transition advClick="0" advTm="12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11</a:t>
            </a:fld>
            <a:endParaRPr lang="en-US" sz="3000" dirty="0">
              <a:solidFill>
                <a:schemeClr val="tx1"/>
              </a:solidFill>
            </a:endParaRPr>
          </a:p>
        </p:txBody>
      </p:sp>
      <p:pic>
        <p:nvPicPr>
          <p:cNvPr id="15" name="Immagine 14" descr="Logo Centoform.jpg"/>
          <p:cNvPicPr>
            <a:picLocks noChangeAspect="1"/>
          </p:cNvPicPr>
          <p:nvPr/>
        </p:nvPicPr>
        <p:blipFill>
          <a:blip r:embed="rId5" cstate="print"/>
          <a:stretch>
            <a:fillRect/>
          </a:stretch>
        </p:blipFill>
        <p:spPr>
          <a:xfrm>
            <a:off x="202904" y="1879600"/>
            <a:ext cx="1817780" cy="457200"/>
          </a:xfrm>
          <a:prstGeom prst="rect">
            <a:avLst/>
          </a:prstGeom>
        </p:spPr>
      </p:pic>
      <mc:AlternateContent xmlns:mc="http://schemas.openxmlformats.org/markup-compatibility/2006" xmlns:a14="http://schemas.microsoft.com/office/drawing/2010/main">
        <mc:Choice Requires="a14">
          <p:sp>
            <p:nvSpPr>
              <p:cNvPr id="19" name="CasellaDiTesto 18"/>
              <p:cNvSpPr txBox="1"/>
              <p:nvPr/>
            </p:nvSpPr>
            <p:spPr>
              <a:xfrm>
                <a:off x="1902640" y="1879600"/>
                <a:ext cx="9900154" cy="2263953"/>
              </a:xfrm>
              <a:prstGeom prst="rect">
                <a:avLst/>
              </a:prstGeom>
              <a:noFill/>
            </p:spPr>
            <p:txBody>
              <a:bodyPr wrap="square" rtlCol="0">
                <a:spAutoFit/>
              </a:bodyPr>
              <a:lstStyle/>
              <a:p>
                <a:pPr algn="ctr"/>
                <a14:m>
                  <m:oMath xmlns:m="http://schemas.openxmlformats.org/officeDocument/2006/math">
                    <m:sSup>
                      <m:sSupPr>
                        <m:ctrlPr>
                          <a:rPr lang="it-IT" sz="13800" b="1" i="1" smtClean="0">
                            <a:latin typeface="Cambria Math" panose="02040503050406030204" pitchFamily="18" charset="0"/>
                          </a:rPr>
                        </m:ctrlPr>
                      </m:sSupPr>
                      <m:e>
                        <m:r>
                          <a:rPr lang="it-IT" sz="13800" b="1" i="1" smtClean="0">
                            <a:latin typeface="Cambria Math" panose="02040503050406030204" pitchFamily="18" charset="0"/>
                          </a:rPr>
                          <m:t>𝒆</m:t>
                        </m:r>
                      </m:e>
                      <m:sup>
                        <m:r>
                          <a:rPr lang="it-IT" sz="13800" b="1" i="1" smtClean="0">
                            <a:latin typeface="Cambria Math" panose="02040503050406030204" pitchFamily="18" charset="0"/>
                          </a:rPr>
                          <m:t>𝟎</m:t>
                        </m:r>
                      </m:sup>
                    </m:sSup>
                  </m:oMath>
                </a14:m>
                <a:r>
                  <a:rPr lang="it-IT" sz="13800" b="1" dirty="0"/>
                  <a:t> + 1 = </a:t>
                </a:r>
                <a:r>
                  <a:rPr lang="it-IT" sz="13800" b="1" dirty="0">
                    <a:solidFill>
                      <a:srgbClr val="0070C0"/>
                    </a:solidFill>
                  </a:rPr>
                  <a:t>()</a:t>
                </a:r>
                <a:r>
                  <a:rPr lang="it-IT" sz="13800" b="1" dirty="0"/>
                  <a:t> </a:t>
                </a:r>
                <a:endParaRPr lang="it-IT" sz="4400" b="1" dirty="0"/>
              </a:p>
            </p:txBody>
          </p:sp>
        </mc:Choice>
        <mc:Fallback xmlns="">
          <p:sp>
            <p:nvSpPr>
              <p:cNvPr id="19" name="CasellaDiTesto 18"/>
              <p:cNvSpPr txBox="1">
                <a:spLocks noRot="1" noChangeAspect="1" noMove="1" noResize="1" noEditPoints="1" noAdjustHandles="1" noChangeArrowheads="1" noChangeShapeType="1" noTextEdit="1"/>
              </p:cNvSpPr>
              <p:nvPr/>
            </p:nvSpPr>
            <p:spPr>
              <a:xfrm>
                <a:off x="1902640" y="1879600"/>
                <a:ext cx="9900154" cy="2263953"/>
              </a:xfrm>
              <a:prstGeom prst="rect">
                <a:avLst/>
              </a:prstGeom>
              <a:blipFill>
                <a:blip r:embed="rId6" cstate="print"/>
                <a:stretch>
                  <a:fillRect t="-18817" b="-44086"/>
                </a:stretch>
              </a:blipFill>
            </p:spPr>
            <p:txBody>
              <a:bodyPr/>
              <a:lstStyle/>
              <a:p>
                <a:r>
                  <a:rPr lang="it-IT">
                    <a:noFill/>
                  </a:rPr>
                  <a:t> </a:t>
                </a:r>
              </a:p>
            </p:txBody>
          </p:sp>
        </mc:Fallback>
      </mc:AlternateContent>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CARD: </a:t>
            </a:r>
            <a:r>
              <a:rPr lang="it-IT" sz="4800" i="1" dirty="0">
                <a:highlight>
                  <a:srgbClr val="FFFF00"/>
                </a:highlight>
              </a:rPr>
              <a:t>YELLOW</a:t>
            </a:r>
            <a:r>
              <a:rPr lang="it-IT" sz="4800" i="1" dirty="0"/>
              <a:t> </a:t>
            </a:r>
            <a:endParaRPr lang="it-IT" sz="1400" i="1" dirty="0"/>
          </a:p>
        </p:txBody>
      </p:sp>
      <p:pic>
        <p:nvPicPr>
          <p:cNvPr id="12" name="Obraz 1" descr="Creative Commons License">
            <a:extLst>
              <a:ext uri="{FF2B5EF4-FFF2-40B4-BE49-F238E27FC236}">
                <a16:creationId xmlns:a16="http://schemas.microsoft.com/office/drawing/2014/main" id="{66E56C9B-B78A-408A-A6AF-CF3D548833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6727"/>
      </p:ext>
    </p:extLst>
  </p:cSld>
  <p:clrMapOvr>
    <a:masterClrMapping/>
  </p:clrMapOvr>
  <p:transition advClick="0" advTm="12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12</a:t>
            </a:fld>
            <a:endParaRPr lang="en-US" sz="3000" dirty="0">
              <a:solidFill>
                <a:schemeClr val="tx1"/>
              </a:solidFill>
            </a:endParaRPr>
          </a:p>
        </p:txBody>
      </p:sp>
      <p:pic>
        <p:nvPicPr>
          <p:cNvPr id="15" name="Immagine 14" descr="Logo Centoform.jpg"/>
          <p:cNvPicPr>
            <a:picLocks noChangeAspect="1"/>
          </p:cNvPicPr>
          <p:nvPr/>
        </p:nvPicPr>
        <p:blipFill>
          <a:blip r:embed="rId5" cstate="print"/>
          <a:stretch>
            <a:fillRect/>
          </a:stretch>
        </p:blipFill>
        <p:spPr>
          <a:xfrm>
            <a:off x="202904" y="1879600"/>
            <a:ext cx="1817780" cy="457200"/>
          </a:xfrm>
          <a:prstGeom prst="rect">
            <a:avLst/>
          </a:prstGeom>
        </p:spPr>
      </p:pic>
      <p:sp>
        <p:nvSpPr>
          <p:cNvPr id="19" name="CasellaDiTesto 18"/>
          <p:cNvSpPr txBox="1"/>
          <p:nvPr/>
        </p:nvSpPr>
        <p:spPr>
          <a:xfrm>
            <a:off x="2062855" y="1592054"/>
            <a:ext cx="9717371" cy="2215991"/>
          </a:xfrm>
          <a:prstGeom prst="rect">
            <a:avLst/>
          </a:prstGeom>
          <a:noFill/>
        </p:spPr>
        <p:txBody>
          <a:bodyPr wrap="square" rtlCol="0">
            <a:spAutoFit/>
          </a:bodyPr>
          <a:lstStyle/>
          <a:p>
            <a:pPr algn="ctr"/>
            <a:r>
              <a:rPr lang="it-IT" sz="7200" b="1" dirty="0"/>
              <a:t>❾1 </a:t>
            </a:r>
            <a:r>
              <a:rPr lang="it-IT" sz="11500" b="1" dirty="0"/>
              <a:t>- </a:t>
            </a:r>
            <a:r>
              <a:rPr lang="it-IT" sz="4400" b="1" dirty="0"/>
              <a:t>1 </a:t>
            </a:r>
            <a:r>
              <a:rPr lang="it-IT" sz="13800" b="1" dirty="0"/>
              <a:t>–</a:t>
            </a:r>
            <a:r>
              <a:rPr lang="it-IT" sz="11500" b="1" dirty="0"/>
              <a:t> </a:t>
            </a:r>
            <a:r>
              <a:rPr lang="it-IT" sz="4400" b="1" dirty="0"/>
              <a:t>MDLV </a:t>
            </a:r>
            <a:r>
              <a:rPr lang="it-IT" sz="11500" b="1" dirty="0"/>
              <a:t>= </a:t>
            </a:r>
            <a:r>
              <a:rPr lang="it-IT" sz="13800" b="1" dirty="0">
                <a:solidFill>
                  <a:srgbClr val="0070C0"/>
                </a:solidFill>
              </a:rPr>
              <a:t>()</a:t>
            </a:r>
            <a:r>
              <a:rPr lang="it-IT" sz="13800" b="1" dirty="0"/>
              <a:t> </a:t>
            </a:r>
            <a:endParaRPr lang="it-IT" sz="44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CARD: </a:t>
            </a:r>
            <a:r>
              <a:rPr lang="it-IT" sz="4800" i="1" dirty="0">
                <a:highlight>
                  <a:srgbClr val="FFFF00"/>
                </a:highlight>
              </a:rPr>
              <a:t>RED</a:t>
            </a:r>
            <a:r>
              <a:rPr lang="it-IT" sz="4800" i="1" dirty="0"/>
              <a:t> </a:t>
            </a:r>
            <a:endParaRPr lang="it-IT" sz="1400" i="1" dirty="0"/>
          </a:p>
        </p:txBody>
      </p:sp>
      <p:sp>
        <p:nvSpPr>
          <p:cNvPr id="12" name="CasellaDiTesto 11"/>
          <p:cNvSpPr txBox="1"/>
          <p:nvPr/>
        </p:nvSpPr>
        <p:spPr>
          <a:xfrm>
            <a:off x="6848924" y="3458490"/>
            <a:ext cx="2608951" cy="369332"/>
          </a:xfrm>
          <a:prstGeom prst="rect">
            <a:avLst/>
          </a:prstGeom>
          <a:noFill/>
        </p:spPr>
        <p:txBody>
          <a:bodyPr wrap="square" rtlCol="0">
            <a:spAutoFit/>
          </a:bodyPr>
          <a:lstStyle/>
          <a:p>
            <a:pPr algn="ctr"/>
            <a:r>
              <a:rPr lang="it-IT" dirty="0"/>
              <a:t>ROMAN NUMERAL</a:t>
            </a:r>
          </a:p>
        </p:txBody>
      </p:sp>
      <p:pic>
        <p:nvPicPr>
          <p:cNvPr id="14" name="Obraz 1" descr="Creative Commons License">
            <a:extLst>
              <a:ext uri="{FF2B5EF4-FFF2-40B4-BE49-F238E27FC236}">
                <a16:creationId xmlns:a16="http://schemas.microsoft.com/office/drawing/2014/main" id="{ED03EE5B-0FFF-49C6-884C-EBF26B4B38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0907565"/>
      </p:ext>
    </p:extLst>
  </p:cSld>
  <p:clrMapOvr>
    <a:masterClrMapping/>
  </p:clrMapOvr>
  <p:transition advClick="0" advTm="12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Prostokąt 1"/>
          <p:cNvSpPr/>
          <p:nvPr/>
        </p:nvSpPr>
        <p:spPr>
          <a:xfrm>
            <a:off x="2040038"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13</a:t>
            </a:fld>
            <a:endParaRPr lang="en-US" sz="3000" dirty="0">
              <a:solidFill>
                <a:schemeClr val="tx1"/>
              </a:solidFill>
            </a:endParaRPr>
          </a:p>
        </p:txBody>
      </p:sp>
      <p:pic>
        <p:nvPicPr>
          <p:cNvPr id="15" name="Immagine 14" descr="Logo Centoform.jpg"/>
          <p:cNvPicPr>
            <a:picLocks noChangeAspect="1"/>
          </p:cNvPicPr>
          <p:nvPr/>
        </p:nvPicPr>
        <p:blipFill>
          <a:blip r:embed="rId5" cstate="print"/>
          <a:stretch>
            <a:fillRect/>
          </a:stretch>
        </p:blipFill>
        <p:spPr>
          <a:xfrm>
            <a:off x="202904" y="1879600"/>
            <a:ext cx="1817780" cy="457200"/>
          </a:xfrm>
          <a:prstGeom prst="rect">
            <a:avLst/>
          </a:prstGeom>
        </p:spPr>
      </p:pic>
      <p:sp>
        <p:nvSpPr>
          <p:cNvPr id="19" name="CasellaDiTesto 18"/>
          <p:cNvSpPr txBox="1"/>
          <p:nvPr/>
        </p:nvSpPr>
        <p:spPr>
          <a:xfrm>
            <a:off x="2581428" y="1980435"/>
            <a:ext cx="8662824" cy="1446550"/>
          </a:xfrm>
          <a:prstGeom prst="rect">
            <a:avLst/>
          </a:prstGeom>
          <a:noFill/>
        </p:spPr>
        <p:txBody>
          <a:bodyPr wrap="square" rtlCol="0">
            <a:spAutoFit/>
          </a:bodyPr>
          <a:lstStyle/>
          <a:p>
            <a:pPr algn="ctr"/>
            <a:r>
              <a:rPr lang="it-IT" sz="8800" b="1" dirty="0"/>
              <a:t>1010 - 200 + V = </a:t>
            </a:r>
            <a:r>
              <a:rPr lang="it-IT" sz="8800" b="1" dirty="0">
                <a:solidFill>
                  <a:schemeClr val="accent6"/>
                </a:solidFill>
              </a:rPr>
              <a:t>()</a:t>
            </a:r>
            <a:r>
              <a:rPr lang="it-IT" sz="8800" b="1" dirty="0"/>
              <a:t> </a:t>
            </a:r>
            <a:endParaRPr lang="it-IT" sz="32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CARD: </a:t>
            </a:r>
            <a:r>
              <a:rPr lang="it-IT" sz="4800" i="1" dirty="0">
                <a:highlight>
                  <a:srgbClr val="FFFF00"/>
                </a:highlight>
              </a:rPr>
              <a:t>WHITE</a:t>
            </a:r>
            <a:r>
              <a:rPr lang="it-IT" sz="4800" i="1" dirty="0"/>
              <a:t> </a:t>
            </a:r>
            <a:endParaRPr lang="it-IT" sz="1400" i="1" dirty="0"/>
          </a:p>
        </p:txBody>
      </p:sp>
      <p:sp>
        <p:nvSpPr>
          <p:cNvPr id="12" name="CasellaDiTesto 11"/>
          <p:cNvSpPr txBox="1"/>
          <p:nvPr/>
        </p:nvSpPr>
        <p:spPr>
          <a:xfrm>
            <a:off x="7481970" y="3175562"/>
            <a:ext cx="2608951" cy="646331"/>
          </a:xfrm>
          <a:prstGeom prst="rect">
            <a:avLst/>
          </a:prstGeom>
          <a:noFill/>
        </p:spPr>
        <p:txBody>
          <a:bodyPr wrap="square" rtlCol="0">
            <a:spAutoFit/>
          </a:bodyPr>
          <a:lstStyle/>
          <a:p>
            <a:pPr algn="ctr"/>
            <a:r>
              <a:rPr lang="it-IT" dirty="0"/>
              <a:t>ROMAN</a:t>
            </a:r>
          </a:p>
          <a:p>
            <a:pPr algn="ctr"/>
            <a:r>
              <a:rPr lang="it-IT" dirty="0"/>
              <a:t> NUMERAL</a:t>
            </a:r>
          </a:p>
        </p:txBody>
      </p:sp>
      <p:sp>
        <p:nvSpPr>
          <p:cNvPr id="14" name="CasellaDiTesto 13"/>
          <p:cNvSpPr txBox="1"/>
          <p:nvPr/>
        </p:nvSpPr>
        <p:spPr>
          <a:xfrm>
            <a:off x="3418472" y="3262017"/>
            <a:ext cx="1047171" cy="646331"/>
          </a:xfrm>
          <a:prstGeom prst="rect">
            <a:avLst/>
          </a:prstGeom>
          <a:noFill/>
        </p:spPr>
        <p:txBody>
          <a:bodyPr wrap="square" rtlCol="0">
            <a:spAutoFit/>
          </a:bodyPr>
          <a:lstStyle/>
          <a:p>
            <a:pPr algn="ctr"/>
            <a:r>
              <a:rPr lang="it-IT" dirty="0"/>
              <a:t>BINARY</a:t>
            </a:r>
          </a:p>
          <a:p>
            <a:pPr algn="ctr"/>
            <a:r>
              <a:rPr lang="it-IT" dirty="0"/>
              <a:t> SYSTEM</a:t>
            </a:r>
          </a:p>
        </p:txBody>
      </p:sp>
      <p:pic>
        <p:nvPicPr>
          <p:cNvPr id="16" name="Obraz 1" descr="Creative Commons License">
            <a:extLst>
              <a:ext uri="{FF2B5EF4-FFF2-40B4-BE49-F238E27FC236}">
                <a16:creationId xmlns:a16="http://schemas.microsoft.com/office/drawing/2014/main" id="{E67A229C-99F9-42F2-A7C5-039CB54229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466405"/>
      </p:ext>
    </p:extLst>
  </p:cSld>
  <p:clrMapOvr>
    <a:masterClrMapping/>
  </p:clrMapOvr>
  <p:transition advClick="0" advTm="12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Prostokąt 1"/>
          <p:cNvSpPr/>
          <p:nvPr/>
        </p:nvSpPr>
        <p:spPr>
          <a:xfrm>
            <a:off x="2125520"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14</a:t>
            </a:fld>
            <a:endParaRPr lang="en-US" sz="3000" dirty="0">
              <a:solidFill>
                <a:schemeClr val="tx1"/>
              </a:solidFill>
            </a:endParaRPr>
          </a:p>
        </p:txBody>
      </p:sp>
      <p:pic>
        <p:nvPicPr>
          <p:cNvPr id="15" name="Immagine 14" descr="Logo Centoform.jpg"/>
          <p:cNvPicPr>
            <a:picLocks noChangeAspect="1"/>
          </p:cNvPicPr>
          <p:nvPr/>
        </p:nvPicPr>
        <p:blipFill>
          <a:blip r:embed="rId5" cstate="print"/>
          <a:stretch>
            <a:fillRect/>
          </a:stretch>
        </p:blipFill>
        <p:spPr>
          <a:xfrm>
            <a:off x="202904" y="1879600"/>
            <a:ext cx="1817780" cy="457200"/>
          </a:xfrm>
          <a:prstGeom prst="rect">
            <a:avLst/>
          </a:prstGeom>
        </p:spPr>
      </p:pic>
      <p:sp>
        <p:nvSpPr>
          <p:cNvPr id="19" name="CasellaDiTesto 18"/>
          <p:cNvSpPr txBox="1"/>
          <p:nvPr/>
        </p:nvSpPr>
        <p:spPr>
          <a:xfrm>
            <a:off x="2439294" y="1282736"/>
            <a:ext cx="9380909" cy="2215991"/>
          </a:xfrm>
          <a:prstGeom prst="rect">
            <a:avLst/>
          </a:prstGeom>
          <a:noFill/>
        </p:spPr>
        <p:txBody>
          <a:bodyPr wrap="square" rtlCol="0">
            <a:spAutoFit/>
          </a:bodyPr>
          <a:lstStyle/>
          <a:p>
            <a:pPr algn="ctr"/>
            <a:r>
              <a:rPr lang="it-IT" sz="13800" b="1" dirty="0"/>
              <a:t>1001 + D = </a:t>
            </a:r>
            <a:r>
              <a:rPr lang="it-IT" sz="13800" b="1" dirty="0">
                <a:solidFill>
                  <a:schemeClr val="accent6"/>
                </a:solidFill>
                <a:highlight>
                  <a:srgbClr val="000080"/>
                </a:highlight>
              </a:rPr>
              <a:t>()</a:t>
            </a:r>
            <a:r>
              <a:rPr lang="it-IT" sz="13800" b="1" dirty="0"/>
              <a:t> </a:t>
            </a:r>
            <a:endParaRPr lang="it-IT" sz="44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CARD: </a:t>
            </a:r>
            <a:r>
              <a:rPr lang="it-IT" sz="4800" i="1" dirty="0">
                <a:solidFill>
                  <a:srgbClr val="FF0000"/>
                </a:solidFill>
                <a:highlight>
                  <a:srgbClr val="00FF00"/>
                </a:highlight>
              </a:rPr>
              <a:t>WH</a:t>
            </a:r>
            <a:r>
              <a:rPr lang="it-IT" sz="4800" i="1" dirty="0">
                <a:highlight>
                  <a:srgbClr val="00FF00"/>
                </a:highlight>
              </a:rPr>
              <a:t>ITE</a:t>
            </a:r>
            <a:r>
              <a:rPr lang="it-IT" sz="4800" i="1" dirty="0"/>
              <a:t> </a:t>
            </a:r>
            <a:endParaRPr lang="it-IT" sz="1400" i="1" dirty="0"/>
          </a:p>
        </p:txBody>
      </p:sp>
      <p:sp>
        <p:nvSpPr>
          <p:cNvPr id="6" name="CasellaDiTesto 5"/>
          <p:cNvSpPr txBox="1"/>
          <p:nvPr/>
        </p:nvSpPr>
        <p:spPr>
          <a:xfrm>
            <a:off x="3881764" y="3175562"/>
            <a:ext cx="1047171" cy="646331"/>
          </a:xfrm>
          <a:prstGeom prst="rect">
            <a:avLst/>
          </a:prstGeom>
          <a:noFill/>
        </p:spPr>
        <p:txBody>
          <a:bodyPr wrap="square" rtlCol="0">
            <a:spAutoFit/>
          </a:bodyPr>
          <a:lstStyle/>
          <a:p>
            <a:pPr algn="ctr"/>
            <a:r>
              <a:rPr lang="it-IT" dirty="0"/>
              <a:t>BINARY</a:t>
            </a:r>
          </a:p>
          <a:p>
            <a:pPr algn="ctr"/>
            <a:r>
              <a:rPr lang="it-IT" dirty="0"/>
              <a:t> SYSTEM</a:t>
            </a:r>
          </a:p>
        </p:txBody>
      </p:sp>
      <p:sp>
        <p:nvSpPr>
          <p:cNvPr id="14" name="CasellaDiTesto 13"/>
          <p:cNvSpPr txBox="1"/>
          <p:nvPr/>
        </p:nvSpPr>
        <p:spPr>
          <a:xfrm>
            <a:off x="7377787" y="3175562"/>
            <a:ext cx="1721257" cy="646331"/>
          </a:xfrm>
          <a:prstGeom prst="rect">
            <a:avLst/>
          </a:prstGeom>
          <a:noFill/>
        </p:spPr>
        <p:txBody>
          <a:bodyPr wrap="square" rtlCol="0">
            <a:spAutoFit/>
          </a:bodyPr>
          <a:lstStyle/>
          <a:p>
            <a:pPr algn="ctr"/>
            <a:r>
              <a:rPr lang="it-IT" dirty="0"/>
              <a:t>HEXADECIMAL</a:t>
            </a:r>
          </a:p>
          <a:p>
            <a:pPr algn="ctr"/>
            <a:r>
              <a:rPr lang="it-IT" dirty="0"/>
              <a:t> SYSTEM</a:t>
            </a:r>
          </a:p>
        </p:txBody>
      </p:sp>
      <p:sp>
        <p:nvSpPr>
          <p:cNvPr id="16" name="Rettangolo 15"/>
          <p:cNvSpPr/>
          <p:nvPr/>
        </p:nvSpPr>
        <p:spPr>
          <a:xfrm>
            <a:off x="2427820" y="1065556"/>
            <a:ext cx="9403856" cy="5909310"/>
          </a:xfrm>
          <a:prstGeom prst="rect">
            <a:avLst/>
          </a:prstGeom>
          <a:noFill/>
        </p:spPr>
        <p:txBody>
          <a:bodyPr wrap="none" lIns="91440" tIns="45720" rIns="91440" bIns="45720">
            <a:spAutoFit/>
          </a:bodyPr>
          <a:lstStyle/>
          <a:p>
            <a:pPr algn="ctr"/>
            <a:r>
              <a:rPr lang="it-IT" sz="5400" b="1" dirty="0">
                <a:ln/>
                <a:solidFill>
                  <a:srgbClr val="FF0000"/>
                </a:solidFill>
                <a:effectLst>
                  <a:outerShdw blurRad="38100" dist="19050" dir="2700000" algn="tl" rotWithShape="0">
                    <a:schemeClr val="dk1">
                      <a:lumMod val="50000"/>
                      <a:alpha val="40000"/>
                    </a:schemeClr>
                  </a:outerShdw>
                </a:effectLst>
              </a:rPr>
              <a:t>LEAN IS A SYSTEMATIC METHOD</a:t>
            </a:r>
          </a:p>
          <a:p>
            <a:pPr algn="ctr"/>
            <a:r>
              <a:rPr lang="it-IT" sz="5400" b="1" dirty="0">
                <a:ln/>
                <a:solidFill>
                  <a:srgbClr val="FF0000"/>
                </a:solidFill>
                <a:effectLst>
                  <a:outerShdw blurRad="38100" dist="19050" dir="2700000" algn="tl" rotWithShape="0">
                    <a:schemeClr val="dk1">
                      <a:lumMod val="50000"/>
                      <a:alpha val="40000"/>
                    </a:schemeClr>
                  </a:outerShdw>
                </a:effectLst>
              </a:rPr>
              <a:t> FOR THE </a:t>
            </a:r>
          </a:p>
          <a:p>
            <a:pPr algn="ctr"/>
            <a:r>
              <a:rPr lang="it-IT" sz="5400" b="1" dirty="0">
                <a:ln/>
                <a:solidFill>
                  <a:srgbClr val="FF0000"/>
                </a:solidFill>
                <a:effectLst>
                  <a:outerShdw blurRad="38100" dist="19050" dir="2700000" algn="tl" rotWithShape="0">
                    <a:schemeClr val="dk1">
                      <a:lumMod val="50000"/>
                      <a:alpha val="40000"/>
                    </a:schemeClr>
                  </a:outerShdw>
                </a:effectLst>
              </a:rPr>
              <a:t>ELIMINATION OF WASTE </a:t>
            </a:r>
          </a:p>
          <a:p>
            <a:pPr algn="ctr"/>
            <a:r>
              <a:rPr lang="it-IT" sz="5400" b="1" dirty="0">
                <a:ln/>
                <a:solidFill>
                  <a:srgbClr val="FF0000"/>
                </a:solidFill>
                <a:effectLst>
                  <a:outerShdw blurRad="38100" dist="19050" dir="2700000" algn="tl" rotWithShape="0">
                    <a:schemeClr val="dk1">
                      <a:lumMod val="50000"/>
                      <a:alpha val="40000"/>
                    </a:schemeClr>
                  </a:outerShdw>
                </a:effectLst>
              </a:rPr>
              <a:t>WITHIN A PROCESS.</a:t>
            </a:r>
          </a:p>
          <a:p>
            <a:pPr algn="ctr"/>
            <a:r>
              <a:rPr lang="it-IT" sz="5400" b="1" cap="none" spc="0" dirty="0">
                <a:ln/>
                <a:solidFill>
                  <a:srgbClr val="FF0000"/>
                </a:solidFill>
                <a:effectLst>
                  <a:outerShdw blurRad="38100" dist="19050" dir="2700000" algn="tl" rotWithShape="0">
                    <a:schemeClr val="dk1">
                      <a:lumMod val="50000"/>
                      <a:alpha val="40000"/>
                    </a:schemeClr>
                  </a:outerShdw>
                </a:effectLst>
              </a:rPr>
              <a:t>THE FIRST EXAMPLES OF LEAN</a:t>
            </a:r>
          </a:p>
          <a:p>
            <a:pPr algn="ctr"/>
            <a:r>
              <a:rPr lang="it-IT" sz="5400" b="1" cap="none" spc="0" dirty="0">
                <a:ln/>
                <a:solidFill>
                  <a:srgbClr val="FF0000"/>
                </a:solidFill>
                <a:effectLst>
                  <a:outerShdw blurRad="38100" dist="19050" dir="2700000" algn="tl" rotWithShape="0">
                    <a:schemeClr val="dk1">
                      <a:lumMod val="50000"/>
                      <a:alpha val="40000"/>
                    </a:schemeClr>
                  </a:outerShdw>
                </a:effectLst>
              </a:rPr>
              <a:t> CAN BE DATAED BACK TO </a:t>
            </a:r>
          </a:p>
          <a:p>
            <a:pPr algn="ctr"/>
            <a:r>
              <a:rPr lang="it-IT" sz="5400" b="1" dirty="0">
                <a:ln/>
                <a:solidFill>
                  <a:srgbClr val="FF0000"/>
                </a:solidFill>
                <a:effectLst>
                  <a:outerShdw blurRad="38100" dist="19050" dir="2700000" algn="tl" rotWithShape="0">
                    <a:schemeClr val="dk1">
                      <a:lumMod val="50000"/>
                      <a:alpha val="40000"/>
                    </a:schemeClr>
                  </a:outerShdw>
                </a:effectLst>
              </a:rPr>
              <a:t>B. FRANKLIN</a:t>
            </a:r>
            <a:endParaRPr lang="it-IT" sz="5400" b="1" cap="none" spc="0" dirty="0">
              <a:ln/>
              <a:solidFill>
                <a:srgbClr val="FF0000"/>
              </a:solidFill>
              <a:effectLst>
                <a:outerShdw blurRad="38100" dist="19050" dir="2700000" algn="tl" rotWithShape="0">
                  <a:schemeClr val="dk1">
                    <a:lumMod val="50000"/>
                    <a:alpha val="40000"/>
                  </a:schemeClr>
                </a:outerShdw>
              </a:effectLst>
            </a:endParaRPr>
          </a:p>
        </p:txBody>
      </p:sp>
      <p:pic>
        <p:nvPicPr>
          <p:cNvPr id="17" name="Obraz 1" descr="Creative Commons License">
            <a:extLst>
              <a:ext uri="{FF2B5EF4-FFF2-40B4-BE49-F238E27FC236}">
                <a16:creationId xmlns:a16="http://schemas.microsoft.com/office/drawing/2014/main" id="{12C0546A-6468-4A31-9667-0FE4C4D88B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2713651"/>
      </p:ext>
    </p:extLst>
  </p:cSld>
  <p:clrMapOvr>
    <a:masterClrMapping/>
  </p:clrMapOvr>
  <p:transition advClick="0" advTm="12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15</a:t>
            </a:fld>
            <a:endParaRPr lang="en-US" sz="3000" dirty="0">
              <a:solidFill>
                <a:schemeClr val="tx1"/>
              </a:solidFill>
            </a:endParaRPr>
          </a:p>
        </p:txBody>
      </p:sp>
      <p:pic>
        <p:nvPicPr>
          <p:cNvPr id="15" name="Immagine 14" descr="Logo Centoform.jpg"/>
          <p:cNvPicPr>
            <a:picLocks noChangeAspect="1"/>
          </p:cNvPicPr>
          <p:nvPr/>
        </p:nvPicPr>
        <p:blipFill>
          <a:blip r:embed="rId5" cstate="print"/>
          <a:stretch>
            <a:fillRect/>
          </a:stretch>
        </p:blipFill>
        <p:spPr>
          <a:xfrm>
            <a:off x="202904" y="1879600"/>
            <a:ext cx="1817780" cy="457200"/>
          </a:xfrm>
          <a:prstGeom prst="rect">
            <a:avLst/>
          </a:prstGeom>
        </p:spPr>
      </p:pic>
      <p:sp>
        <p:nvSpPr>
          <p:cNvPr id="19" name="CasellaDiTesto 18"/>
          <p:cNvSpPr txBox="1"/>
          <p:nvPr/>
        </p:nvSpPr>
        <p:spPr>
          <a:xfrm>
            <a:off x="1826229" y="1879600"/>
            <a:ext cx="10607040" cy="1862048"/>
          </a:xfrm>
          <a:prstGeom prst="rect">
            <a:avLst/>
          </a:prstGeom>
          <a:noFill/>
        </p:spPr>
        <p:txBody>
          <a:bodyPr wrap="square" rtlCol="0">
            <a:spAutoFit/>
          </a:bodyPr>
          <a:lstStyle/>
          <a:p>
            <a:pPr algn="ctr"/>
            <a:r>
              <a:rPr lang="it-IT" sz="11500" b="1" dirty="0"/>
              <a:t>18 + 1 + 37= </a:t>
            </a:r>
            <a:r>
              <a:rPr lang="it-IT" sz="11500" b="1" dirty="0">
                <a:solidFill>
                  <a:srgbClr val="FF0000"/>
                </a:solidFill>
              </a:rPr>
              <a:t>()</a:t>
            </a:r>
            <a:r>
              <a:rPr lang="it-IT" sz="11500" b="1" dirty="0"/>
              <a:t> </a:t>
            </a:r>
            <a:endParaRPr lang="it-IT" sz="40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CARD: </a:t>
            </a:r>
            <a:r>
              <a:rPr lang="it-IT" sz="4800" i="1" dirty="0">
                <a:highlight>
                  <a:srgbClr val="FFFF00"/>
                </a:highlight>
              </a:rPr>
              <a:t>WHITE</a:t>
            </a:r>
            <a:endParaRPr lang="it-IT" sz="1400" i="1" dirty="0"/>
          </a:p>
        </p:txBody>
      </p:sp>
      <p:sp>
        <p:nvSpPr>
          <p:cNvPr id="12" name="Rettangolo 11"/>
          <p:cNvSpPr/>
          <p:nvPr/>
        </p:nvSpPr>
        <p:spPr>
          <a:xfrm>
            <a:off x="4373270" y="236228"/>
            <a:ext cx="4663969" cy="5078313"/>
          </a:xfrm>
          <a:prstGeom prst="rect">
            <a:avLst/>
          </a:prstGeom>
          <a:noFill/>
        </p:spPr>
        <p:txBody>
          <a:bodyPr wrap="none" lIns="91440" tIns="45720" rIns="91440" bIns="45720">
            <a:spAutoFit/>
          </a:bodyPr>
          <a:lstStyle/>
          <a:p>
            <a:pPr algn="ctr"/>
            <a:r>
              <a:rPr lang="it-IT" sz="5400" b="1" dirty="0">
                <a:ln/>
                <a:solidFill>
                  <a:sysClr val="windowText" lastClr="000000"/>
                </a:solidFill>
                <a:effectLst>
                  <a:outerShdw blurRad="38100" dist="19050" dir="2700000" algn="tl" rotWithShape="0">
                    <a:schemeClr val="dk1">
                      <a:lumMod val="50000"/>
                      <a:alpha val="40000"/>
                    </a:schemeClr>
                  </a:outerShdw>
                </a:effectLst>
              </a:rPr>
              <a:t>SAFETY FIRST!!!</a:t>
            </a:r>
          </a:p>
          <a:p>
            <a:pPr algn="ctr"/>
            <a:r>
              <a:rPr lang="it-IT" sz="5400" b="1" dirty="0">
                <a:ln/>
                <a:solidFill>
                  <a:sysClr val="windowText" lastClr="000000"/>
                </a:solidFill>
                <a:effectLst>
                  <a:outerShdw blurRad="38100" dist="19050" dir="2700000" algn="tl" rotWithShape="0">
                    <a:schemeClr val="dk1">
                      <a:lumMod val="50000"/>
                      <a:alpha val="40000"/>
                    </a:schemeClr>
                  </a:outerShdw>
                </a:effectLst>
              </a:rPr>
              <a:t>SAFETY FIRST</a:t>
            </a:r>
          </a:p>
          <a:p>
            <a:pPr algn="ctr"/>
            <a:r>
              <a:rPr lang="it-IT" sz="5400" b="1" dirty="0">
                <a:ln/>
                <a:solidFill>
                  <a:sysClr val="windowText" lastClr="000000"/>
                </a:solidFill>
                <a:effectLst>
                  <a:outerShdw blurRad="38100" dist="19050" dir="2700000" algn="tl" rotWithShape="0">
                    <a:schemeClr val="dk1">
                      <a:lumMod val="50000"/>
                      <a:alpha val="40000"/>
                    </a:schemeClr>
                  </a:outerShdw>
                </a:effectLst>
              </a:rPr>
              <a:t>SAFETY FIRST</a:t>
            </a:r>
          </a:p>
          <a:p>
            <a:pPr algn="ctr"/>
            <a:r>
              <a:rPr lang="it-IT" sz="5400" b="1" dirty="0">
                <a:ln/>
                <a:solidFill>
                  <a:sysClr val="windowText" lastClr="000000"/>
                </a:solidFill>
                <a:effectLst>
                  <a:outerShdw blurRad="38100" dist="19050" dir="2700000" algn="tl" rotWithShape="0">
                    <a:schemeClr val="dk1">
                      <a:lumMod val="50000"/>
                      <a:alpha val="40000"/>
                    </a:schemeClr>
                  </a:outerShdw>
                </a:effectLst>
              </a:rPr>
              <a:t>SAFETY FIRST</a:t>
            </a:r>
          </a:p>
          <a:p>
            <a:pPr algn="ctr"/>
            <a:r>
              <a:rPr lang="it-IT" sz="5400" b="1" dirty="0">
                <a:ln/>
                <a:solidFill>
                  <a:sysClr val="windowText" lastClr="000000"/>
                </a:solidFill>
                <a:effectLst>
                  <a:outerShdw blurRad="38100" dist="19050" dir="2700000" algn="tl" rotWithShape="0">
                    <a:schemeClr val="dk1">
                      <a:lumMod val="50000"/>
                      <a:alpha val="40000"/>
                    </a:schemeClr>
                  </a:outerShdw>
                </a:effectLst>
              </a:rPr>
              <a:t>SAFETY FIRST</a:t>
            </a:r>
          </a:p>
          <a:p>
            <a:pPr algn="ctr"/>
            <a:r>
              <a:rPr lang="it-IT" sz="5400" b="1" dirty="0">
                <a:ln/>
                <a:solidFill>
                  <a:sysClr val="windowText" lastClr="000000"/>
                </a:solidFill>
                <a:effectLst>
                  <a:outerShdw blurRad="38100" dist="19050" dir="2700000" algn="tl" rotWithShape="0">
                    <a:schemeClr val="dk1">
                      <a:lumMod val="50000"/>
                      <a:alpha val="40000"/>
                    </a:schemeClr>
                  </a:outerShdw>
                </a:effectLst>
              </a:rPr>
              <a:t>SAFETY FIRST</a:t>
            </a:r>
          </a:p>
        </p:txBody>
      </p:sp>
      <p:sp>
        <p:nvSpPr>
          <p:cNvPr id="5" name="Callout: freccia in su 4"/>
          <p:cNvSpPr/>
          <p:nvPr/>
        </p:nvSpPr>
        <p:spPr>
          <a:xfrm>
            <a:off x="9783036" y="3612511"/>
            <a:ext cx="2119211" cy="2307350"/>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RED IS WRONG!</a:t>
            </a:r>
          </a:p>
          <a:p>
            <a:pPr algn="ctr"/>
            <a:r>
              <a:rPr lang="it-IT" dirty="0">
                <a:solidFill>
                  <a:schemeClr val="tx1"/>
                </a:solidFill>
              </a:rPr>
              <a:t>THE RIGHT REQUEST IS </a:t>
            </a:r>
            <a:r>
              <a:rPr lang="it-IT" sz="2000" b="1" dirty="0">
                <a:solidFill>
                  <a:srgbClr val="0070C0"/>
                </a:solidFill>
              </a:rPr>
              <a:t>BLACK</a:t>
            </a:r>
            <a:endParaRPr lang="it-IT" b="1" dirty="0">
              <a:solidFill>
                <a:srgbClr val="0070C0"/>
              </a:solidFill>
            </a:endParaRPr>
          </a:p>
        </p:txBody>
      </p:sp>
      <p:pic>
        <p:nvPicPr>
          <p:cNvPr id="14" name="Obraz 1" descr="Creative Commons License">
            <a:extLst>
              <a:ext uri="{FF2B5EF4-FFF2-40B4-BE49-F238E27FC236}">
                <a16:creationId xmlns:a16="http://schemas.microsoft.com/office/drawing/2014/main" id="{078126E7-9C24-4822-8BC9-3455F958CC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7486444"/>
      </p:ext>
    </p:extLst>
  </p:cSld>
  <p:clrMapOvr>
    <a:masterClrMapping/>
  </p:clrMapOvr>
  <p:transition advClick="0" advTm="12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16</a:t>
            </a:fld>
            <a:endParaRPr lang="en-US" sz="3000" dirty="0">
              <a:solidFill>
                <a:schemeClr val="tx1"/>
              </a:solidFill>
            </a:endParaRPr>
          </a:p>
        </p:txBody>
      </p:sp>
      <p:pic>
        <p:nvPicPr>
          <p:cNvPr id="15" name="Immagine 14" descr="Logo Centoform.jpg"/>
          <p:cNvPicPr>
            <a:picLocks noChangeAspect="1"/>
          </p:cNvPicPr>
          <p:nvPr/>
        </p:nvPicPr>
        <p:blipFill>
          <a:blip r:embed="rId5" cstate="print"/>
          <a:stretch>
            <a:fillRect/>
          </a:stretch>
        </p:blipFill>
        <p:spPr>
          <a:xfrm>
            <a:off x="202904" y="1879600"/>
            <a:ext cx="1817780" cy="457200"/>
          </a:xfrm>
          <a:prstGeom prst="rect">
            <a:avLst/>
          </a:prstGeom>
        </p:spPr>
      </p:pic>
      <p:sp>
        <p:nvSpPr>
          <p:cNvPr id="19" name="CasellaDiTesto 18"/>
          <p:cNvSpPr txBox="1"/>
          <p:nvPr/>
        </p:nvSpPr>
        <p:spPr>
          <a:xfrm>
            <a:off x="2901688" y="1980130"/>
            <a:ext cx="8230430" cy="2800767"/>
          </a:xfrm>
          <a:prstGeom prst="rect">
            <a:avLst/>
          </a:prstGeom>
          <a:noFill/>
        </p:spPr>
        <p:txBody>
          <a:bodyPr wrap="square" rtlCol="0">
            <a:spAutoFit/>
          </a:bodyPr>
          <a:lstStyle/>
          <a:p>
            <a:pPr algn="ctr"/>
            <a:r>
              <a:rPr lang="it-IT" sz="8800" b="1" dirty="0" err="1"/>
              <a:t>Wait</a:t>
            </a:r>
            <a:r>
              <a:rPr lang="it-IT" sz="8800" b="1" dirty="0"/>
              <a:t> for </a:t>
            </a:r>
            <a:r>
              <a:rPr lang="it-IT" sz="8800" b="1" dirty="0" err="1"/>
              <a:t>manager’s</a:t>
            </a:r>
            <a:r>
              <a:rPr lang="it-IT" sz="8800" b="1" dirty="0"/>
              <a:t> </a:t>
            </a:r>
            <a:r>
              <a:rPr lang="it-IT" sz="8800" b="1" dirty="0" err="1"/>
              <a:t>sign</a:t>
            </a:r>
            <a:endParaRPr lang="it-IT" sz="8800" b="1" dirty="0"/>
          </a:p>
        </p:txBody>
      </p:sp>
      <p:pic>
        <p:nvPicPr>
          <p:cNvPr id="12" name="Obraz 1" descr="Creative Commons License">
            <a:extLst>
              <a:ext uri="{FF2B5EF4-FFF2-40B4-BE49-F238E27FC236}">
                <a16:creationId xmlns:a16="http://schemas.microsoft.com/office/drawing/2014/main" id="{6CFD7A64-377A-445D-996C-DB2AFB36AD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7582318"/>
      </p:ext>
    </p:extLst>
  </p:cSld>
  <p:clrMapOvr>
    <a:masterClrMapping/>
  </p:clrMapOvr>
  <p:transition advClick="0" advTm="12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17</a:t>
            </a:fld>
            <a:endParaRPr lang="en-US" sz="3000" dirty="0">
              <a:solidFill>
                <a:schemeClr val="tx1"/>
              </a:solidFill>
            </a:endParaRPr>
          </a:p>
        </p:txBody>
      </p:sp>
      <p:pic>
        <p:nvPicPr>
          <p:cNvPr id="15" name="Immagine 14" descr="Logo Centoform.jpg"/>
          <p:cNvPicPr>
            <a:picLocks noChangeAspect="1"/>
          </p:cNvPicPr>
          <p:nvPr/>
        </p:nvPicPr>
        <p:blipFill>
          <a:blip r:embed="rId5" cstate="print"/>
          <a:stretch>
            <a:fillRect/>
          </a:stretch>
        </p:blipFill>
        <p:spPr>
          <a:xfrm>
            <a:off x="202904" y="1879600"/>
            <a:ext cx="1817780" cy="457200"/>
          </a:xfrm>
          <a:prstGeom prst="rect">
            <a:avLst/>
          </a:prstGeom>
        </p:spPr>
      </p:pic>
      <p:sp>
        <p:nvSpPr>
          <p:cNvPr id="19" name="CasellaDiTesto 18"/>
          <p:cNvSpPr txBox="1"/>
          <p:nvPr/>
        </p:nvSpPr>
        <p:spPr>
          <a:xfrm>
            <a:off x="2913880" y="1879600"/>
            <a:ext cx="8230430" cy="1862048"/>
          </a:xfrm>
          <a:prstGeom prst="rect">
            <a:avLst/>
          </a:prstGeom>
          <a:noFill/>
        </p:spPr>
        <p:txBody>
          <a:bodyPr wrap="square" rtlCol="0">
            <a:spAutoFit/>
          </a:bodyPr>
          <a:lstStyle/>
          <a:p>
            <a:pPr algn="ctr"/>
            <a:r>
              <a:rPr lang="it-IT" sz="11500" b="1" dirty="0"/>
              <a:t>77 - 28 = </a:t>
            </a:r>
            <a:r>
              <a:rPr lang="it-IT" sz="11500" b="1" dirty="0">
                <a:solidFill>
                  <a:schemeClr val="accent6"/>
                </a:solidFill>
              </a:rPr>
              <a:t>()</a:t>
            </a:r>
            <a:r>
              <a:rPr lang="it-IT" sz="11500" b="1" dirty="0"/>
              <a:t> </a:t>
            </a:r>
            <a:endParaRPr lang="it-IT" sz="4000" b="1" dirty="0"/>
          </a:p>
        </p:txBody>
      </p:sp>
      <p:sp>
        <p:nvSpPr>
          <p:cNvPr id="22" name="CasellaDiTesto 21"/>
          <p:cNvSpPr txBox="1"/>
          <p:nvPr/>
        </p:nvSpPr>
        <p:spPr>
          <a:xfrm>
            <a:off x="4403474" y="4350442"/>
            <a:ext cx="4618927" cy="830997"/>
          </a:xfrm>
          <a:prstGeom prst="rect">
            <a:avLst/>
          </a:prstGeom>
          <a:noFill/>
        </p:spPr>
        <p:txBody>
          <a:bodyPr wrap="square" rtlCol="0">
            <a:spAutoFit/>
          </a:bodyPr>
          <a:lstStyle/>
          <a:p>
            <a:pPr algn="ctr"/>
            <a:r>
              <a:rPr lang="it-IT" sz="4800" i="1" dirty="0"/>
              <a:t>CARD: RED</a:t>
            </a:r>
            <a:endParaRPr lang="it-IT" sz="1400" i="1" dirty="0"/>
          </a:p>
        </p:txBody>
      </p:sp>
      <p:sp>
        <p:nvSpPr>
          <p:cNvPr id="12" name="Rettangolo 11"/>
          <p:cNvSpPr/>
          <p:nvPr/>
        </p:nvSpPr>
        <p:spPr>
          <a:xfrm rot="16200000">
            <a:off x="5056444" y="2129055"/>
            <a:ext cx="1684628" cy="923330"/>
          </a:xfrm>
          <a:prstGeom prst="rect">
            <a:avLst/>
          </a:prstGeom>
          <a:noFill/>
        </p:spPr>
        <p:txBody>
          <a:bodyPr wrap="none" lIns="91440" tIns="45720" rIns="91440" bIns="45720">
            <a:spAutoFit/>
          </a:bodyPr>
          <a:lstStyle/>
          <a:p>
            <a:pPr algn="ctr"/>
            <a:r>
              <a:rPr lang="it-IT" sz="5400" b="1" dirty="0">
                <a:ln/>
                <a:solidFill>
                  <a:sysClr val="windowText" lastClr="000000"/>
                </a:solidFill>
                <a:effectLst>
                  <a:outerShdw blurRad="38100" dist="19050" dir="2700000" algn="tl" rotWithShape="0">
                    <a:schemeClr val="dk1">
                      <a:lumMod val="50000"/>
                      <a:alpha val="40000"/>
                    </a:schemeClr>
                  </a:outerShdw>
                </a:effectLst>
              </a:rPr>
              <a:t>LEAN</a:t>
            </a:r>
            <a:endParaRPr lang="it-IT" sz="5400" b="1" cap="none" spc="0" dirty="0">
              <a:ln/>
              <a:solidFill>
                <a:sysClr val="windowText" lastClr="000000"/>
              </a:solidFill>
              <a:effectLst>
                <a:outerShdw blurRad="38100" dist="19050" dir="2700000" algn="tl" rotWithShape="0">
                  <a:schemeClr val="dk1">
                    <a:lumMod val="50000"/>
                    <a:alpha val="40000"/>
                  </a:schemeClr>
                </a:outerShdw>
              </a:effectLst>
            </a:endParaRPr>
          </a:p>
        </p:txBody>
      </p:sp>
      <p:sp>
        <p:nvSpPr>
          <p:cNvPr id="14" name="Rettangolo 13"/>
          <p:cNvSpPr/>
          <p:nvPr/>
        </p:nvSpPr>
        <p:spPr>
          <a:xfrm>
            <a:off x="2993675" y="4273460"/>
            <a:ext cx="7138173" cy="923330"/>
          </a:xfrm>
          <a:prstGeom prst="rect">
            <a:avLst/>
          </a:prstGeom>
          <a:noFill/>
        </p:spPr>
        <p:txBody>
          <a:bodyPr wrap="none" lIns="91440" tIns="45720" rIns="91440" bIns="45720">
            <a:spAutoFit/>
          </a:bodyPr>
          <a:lstStyle/>
          <a:p>
            <a:pPr algn="ctr"/>
            <a:r>
              <a:rPr lang="it-IT" sz="5400" b="1" dirty="0">
                <a:ln/>
                <a:solidFill>
                  <a:sysClr val="windowText" lastClr="000000"/>
                </a:solidFill>
                <a:effectLst>
                  <a:outerShdw blurRad="38100" dist="19050" dir="2700000" algn="tl" rotWithShape="0">
                    <a:schemeClr val="dk1">
                      <a:lumMod val="50000"/>
                      <a:alpha val="40000"/>
                    </a:schemeClr>
                  </a:outerShdw>
                </a:effectLst>
              </a:rPr>
              <a:t>DO MORE WITH LESS!!!!</a:t>
            </a:r>
            <a:endParaRPr lang="it-IT" sz="5400" b="1" cap="none" spc="0" dirty="0">
              <a:ln/>
              <a:solidFill>
                <a:sysClr val="windowText" lastClr="000000"/>
              </a:solidFill>
              <a:effectLst>
                <a:outerShdw blurRad="38100" dist="19050" dir="2700000" algn="tl" rotWithShape="0">
                  <a:schemeClr val="dk1">
                    <a:lumMod val="50000"/>
                    <a:alpha val="40000"/>
                  </a:schemeClr>
                </a:outerShdw>
              </a:effectLst>
            </a:endParaRPr>
          </a:p>
        </p:txBody>
      </p:sp>
      <p:pic>
        <p:nvPicPr>
          <p:cNvPr id="16" name="Obraz 1" descr="Creative Commons License">
            <a:extLst>
              <a:ext uri="{FF2B5EF4-FFF2-40B4-BE49-F238E27FC236}">
                <a16:creationId xmlns:a16="http://schemas.microsoft.com/office/drawing/2014/main" id="{E7203FB5-801E-4F1C-911C-82F58662CE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962706"/>
      </p:ext>
    </p:extLst>
  </p:cSld>
  <p:clrMapOvr>
    <a:masterClrMapping/>
  </p:clrMapOvr>
  <p:transition advClick="0" advTm="12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18</a:t>
            </a:fld>
            <a:endParaRPr lang="en-US" sz="3000" dirty="0">
              <a:solidFill>
                <a:schemeClr val="tx1"/>
              </a:solidFill>
            </a:endParaRPr>
          </a:p>
        </p:txBody>
      </p:sp>
      <p:pic>
        <p:nvPicPr>
          <p:cNvPr id="15" name="Immagine 14" descr="Logo Centoform.jpg"/>
          <p:cNvPicPr>
            <a:picLocks noChangeAspect="1"/>
          </p:cNvPicPr>
          <p:nvPr/>
        </p:nvPicPr>
        <p:blipFill>
          <a:blip r:embed="rId5" cstate="print"/>
          <a:stretch>
            <a:fillRect/>
          </a:stretch>
        </p:blipFill>
        <p:spPr>
          <a:xfrm>
            <a:off x="202904" y="1879600"/>
            <a:ext cx="1817780" cy="457200"/>
          </a:xfrm>
          <a:prstGeom prst="rect">
            <a:avLst/>
          </a:prstGeom>
        </p:spPr>
      </p:pic>
      <p:sp>
        <p:nvSpPr>
          <p:cNvPr id="19" name="CasellaDiTesto 18"/>
          <p:cNvSpPr txBox="1"/>
          <p:nvPr/>
        </p:nvSpPr>
        <p:spPr>
          <a:xfrm>
            <a:off x="3403232" y="1879600"/>
            <a:ext cx="8740969" cy="1862048"/>
          </a:xfrm>
          <a:prstGeom prst="rect">
            <a:avLst/>
          </a:prstGeom>
          <a:noFill/>
        </p:spPr>
        <p:txBody>
          <a:bodyPr wrap="square" rtlCol="0">
            <a:spAutoFit/>
          </a:bodyPr>
          <a:lstStyle/>
          <a:p>
            <a:pPr algn="ctr"/>
            <a:r>
              <a:rPr lang="it-IT" sz="11500" b="1" dirty="0"/>
              <a:t> +     -   9 = </a:t>
            </a:r>
            <a:r>
              <a:rPr lang="it-IT" sz="11500" b="1" dirty="0">
                <a:highlight>
                  <a:srgbClr val="00FF00"/>
                </a:highlight>
              </a:rPr>
              <a:t>()</a:t>
            </a:r>
            <a:r>
              <a:rPr lang="it-IT" sz="11500" b="1" dirty="0"/>
              <a:t> </a:t>
            </a:r>
            <a:endParaRPr lang="it-IT" sz="40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CARD: </a:t>
            </a:r>
            <a:r>
              <a:rPr lang="it-IT" sz="4800" i="1" dirty="0">
                <a:highlight>
                  <a:srgbClr val="FF0000"/>
                </a:highlight>
              </a:rPr>
              <a:t>YELLOW</a:t>
            </a:r>
            <a:endParaRPr lang="it-IT" sz="1400" i="1" dirty="0">
              <a:highlight>
                <a:srgbClr val="FF0000"/>
              </a:highlight>
            </a:endParaRPr>
          </a:p>
        </p:txBody>
      </p:sp>
      <p:sp>
        <p:nvSpPr>
          <p:cNvPr id="16" name="CasellaDiTesto 15"/>
          <p:cNvSpPr txBox="1"/>
          <p:nvPr/>
        </p:nvSpPr>
        <p:spPr>
          <a:xfrm rot="10800000">
            <a:off x="1902640" y="1823866"/>
            <a:ext cx="3708361" cy="2215991"/>
          </a:xfrm>
          <a:prstGeom prst="rect">
            <a:avLst/>
          </a:prstGeom>
          <a:noFill/>
        </p:spPr>
        <p:txBody>
          <a:bodyPr wrap="square" rtlCol="0">
            <a:spAutoFit/>
          </a:bodyPr>
          <a:lstStyle/>
          <a:p>
            <a:pPr algn="ctr"/>
            <a:r>
              <a:rPr lang="it-IT" sz="13800" b="1" dirty="0"/>
              <a:t> </a:t>
            </a:r>
            <a:r>
              <a:rPr lang="it-IT" sz="11500" b="1" u="sng" dirty="0"/>
              <a:t>66</a:t>
            </a:r>
            <a:endParaRPr lang="it-IT" sz="4400" b="1" u="sng" dirty="0"/>
          </a:p>
        </p:txBody>
      </p:sp>
      <p:sp>
        <p:nvSpPr>
          <p:cNvPr id="14" name="CasellaDiTesto 13"/>
          <p:cNvSpPr txBox="1"/>
          <p:nvPr/>
        </p:nvSpPr>
        <p:spPr>
          <a:xfrm rot="5400000">
            <a:off x="5694508" y="1840180"/>
            <a:ext cx="1008433" cy="1862048"/>
          </a:xfrm>
          <a:prstGeom prst="rect">
            <a:avLst/>
          </a:prstGeom>
          <a:noFill/>
        </p:spPr>
        <p:txBody>
          <a:bodyPr wrap="square" rtlCol="0">
            <a:spAutoFit/>
          </a:bodyPr>
          <a:lstStyle/>
          <a:p>
            <a:pPr algn="ctr"/>
            <a:r>
              <a:rPr lang="it-IT" sz="11500" b="1" u="sng" dirty="0"/>
              <a:t>6   </a:t>
            </a:r>
            <a:endParaRPr lang="it-IT" sz="4400" b="1" u="sng" dirty="0"/>
          </a:p>
        </p:txBody>
      </p:sp>
      <p:sp>
        <p:nvSpPr>
          <p:cNvPr id="17" name="CasellaDiTesto 16"/>
          <p:cNvSpPr txBox="1"/>
          <p:nvPr/>
        </p:nvSpPr>
        <p:spPr>
          <a:xfrm>
            <a:off x="5853012" y="1605902"/>
            <a:ext cx="3708361" cy="2215991"/>
          </a:xfrm>
          <a:prstGeom prst="rect">
            <a:avLst/>
          </a:prstGeom>
          <a:noFill/>
        </p:spPr>
        <p:txBody>
          <a:bodyPr wrap="square" rtlCol="0">
            <a:spAutoFit/>
          </a:bodyPr>
          <a:lstStyle/>
          <a:p>
            <a:pPr algn="ctr"/>
            <a:r>
              <a:rPr lang="it-IT" sz="13800" b="1" dirty="0"/>
              <a:t> </a:t>
            </a:r>
            <a:r>
              <a:rPr lang="it-IT" sz="11500" b="1" u="sng" dirty="0"/>
              <a:t>6</a:t>
            </a:r>
            <a:endParaRPr lang="it-IT" sz="4400" b="1" u="sng" dirty="0"/>
          </a:p>
        </p:txBody>
      </p:sp>
      <p:pic>
        <p:nvPicPr>
          <p:cNvPr id="18" name="Obraz 1" descr="Creative Commons License">
            <a:extLst>
              <a:ext uri="{FF2B5EF4-FFF2-40B4-BE49-F238E27FC236}">
                <a16:creationId xmlns:a16="http://schemas.microsoft.com/office/drawing/2014/main" id="{4CF014C9-7B9A-4003-BD40-B87A027A67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3783317"/>
      </p:ext>
    </p:extLst>
  </p:cSld>
  <p:clrMapOvr>
    <a:masterClrMapping/>
  </p:clrMapOvr>
  <p:transition advClick="0" advTm="12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04776" y="96765"/>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Prostokąt 1"/>
          <p:cNvSpPr/>
          <p:nvPr/>
        </p:nvSpPr>
        <p:spPr>
          <a:xfrm>
            <a:off x="2063433" y="5252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96" name="Tekstvak 3"/>
          <p:cNvSpPr txBox="1">
            <a:spLocks noChangeArrowheads="1"/>
          </p:cNvSpPr>
          <p:nvPr/>
        </p:nvSpPr>
        <p:spPr bwMode="auto">
          <a:xfrm>
            <a:off x="2729521" y="4277026"/>
            <a:ext cx="909587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pl-PL" sz="1400" u="sng" dirty="0"/>
              <a:t>Disclaimer:</a:t>
            </a:r>
          </a:p>
          <a:p>
            <a:r>
              <a:rPr lang="en-US" altLang="pl-PL" sz="1400" dirty="0"/>
              <a:t>This project has been </a:t>
            </a:r>
            <a:r>
              <a:rPr lang="pl-PL" altLang="pl-PL" sz="1400" dirty="0"/>
              <a:t>co-</a:t>
            </a:r>
            <a:r>
              <a:rPr lang="en-US" altLang="pl-PL" sz="1400" dirty="0"/>
              <a:t>funded with support from the European Commission. This publication reflects the views only of the author, and the Commission cannot be held responsible for any use which may be made of the </a:t>
            </a:r>
            <a:r>
              <a:rPr lang="nl-BE" altLang="pl-PL" sz="1400" dirty="0"/>
              <a:t>information contained therein.</a:t>
            </a:r>
          </a:p>
        </p:txBody>
      </p:sp>
      <p:sp>
        <p:nvSpPr>
          <p:cNvPr id="5" name="Tekstvak 4"/>
          <p:cNvSpPr txBox="1"/>
          <p:nvPr/>
        </p:nvSpPr>
        <p:spPr>
          <a:xfrm>
            <a:off x="2729521" y="3152358"/>
            <a:ext cx="8799871" cy="1061829"/>
          </a:xfrm>
          <a:prstGeom prst="rect">
            <a:avLst/>
          </a:prstGeom>
          <a:noFill/>
        </p:spPr>
        <p:txBody>
          <a:bodyPr wrap="square">
            <a:spAutoFit/>
          </a:bodyPr>
          <a:lstStyle/>
          <a:p>
            <a:pPr>
              <a:lnSpc>
                <a:spcPct val="150000"/>
              </a:lnSpc>
              <a:defRPr/>
            </a:pPr>
            <a:endParaRPr lang="pl-PL" sz="1400" b="1" dirty="0">
              <a:latin typeface="Arial" charset="0"/>
              <a:cs typeface="Arial" charset="0"/>
            </a:endParaRPr>
          </a:p>
          <a:p>
            <a:pPr>
              <a:lnSpc>
                <a:spcPct val="150000"/>
              </a:lnSpc>
              <a:defRPr/>
            </a:pPr>
            <a:r>
              <a:rPr lang="en-GB" sz="1400" b="1" dirty="0">
                <a:latin typeface="Arial" charset="0"/>
                <a:cs typeface="Arial" charset="0"/>
              </a:rPr>
              <a:t>Project Number: 2016-1-PL01-KA203-026293</a:t>
            </a:r>
            <a:endParaRPr lang="pl-PL" sz="1400" b="1" dirty="0">
              <a:latin typeface="Arial" charset="0"/>
              <a:cs typeface="Arial" charset="0"/>
            </a:endParaRPr>
          </a:p>
          <a:p>
            <a:pPr>
              <a:lnSpc>
                <a:spcPct val="150000"/>
              </a:lnSpc>
              <a:defRPr/>
            </a:pPr>
            <a:endParaRPr lang="pl-PL" sz="1400" b="1" dirty="0">
              <a:latin typeface="Arial" charset="0"/>
              <a:cs typeface="Arial" charset="0"/>
            </a:endParaRPr>
          </a:p>
        </p:txBody>
      </p:sp>
      <p:sp>
        <p:nvSpPr>
          <p:cNvPr id="6" name="Tytuł 1"/>
          <p:cNvSpPr txBox="1">
            <a:spLocks/>
          </p:cNvSpPr>
          <p:nvPr/>
        </p:nvSpPr>
        <p:spPr>
          <a:xfrm>
            <a:off x="2154684" y="1527539"/>
            <a:ext cx="9579460" cy="181074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latin typeface="Arial" charset="0"/>
                <a:cs typeface="Arial" charset="0"/>
              </a:rPr>
              <a:t>Innovative Learning Approaches for Implementation of Lean Thinking to Enhance </a:t>
            </a:r>
            <a:br>
              <a:rPr lang="pl-PL" sz="3000" b="1" dirty="0">
                <a:latin typeface="Arial" charset="0"/>
                <a:cs typeface="Arial" charset="0"/>
              </a:rPr>
            </a:br>
            <a:r>
              <a:rPr lang="en-US" sz="3000" b="1" dirty="0">
                <a:latin typeface="Arial" charset="0"/>
                <a:cs typeface="Arial" charset="0"/>
              </a:rPr>
              <a:t>Office and Knowledge Work Productivity</a:t>
            </a:r>
            <a:endParaRPr lang="pl-PL" sz="3000" b="1" dirty="0">
              <a:latin typeface="Arial" charset="0"/>
              <a:cs typeface="Arial" charset="0"/>
            </a:endParaRPr>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7" name="Symbol zastępczy numeru slajdu 6"/>
          <p:cNvSpPr>
            <a:spLocks noGrp="1"/>
          </p:cNvSpPr>
          <p:nvPr>
            <p:ph type="sldNum" sz="quarter" idx="12"/>
          </p:nvPr>
        </p:nvSpPr>
        <p:spPr>
          <a:xfrm>
            <a:off x="660032" y="5683873"/>
            <a:ext cx="863968" cy="365125"/>
          </a:xfrm>
        </p:spPr>
        <p:txBody>
          <a:bodyPr/>
          <a:lstStyle/>
          <a:p>
            <a:pPr algn="ctr"/>
            <a:fld id="{64AA4A48-4D23-43D7-A1B5-5069863354E2}" type="slidenum">
              <a:rPr lang="en-US" sz="3000" smtClean="0">
                <a:solidFill>
                  <a:schemeClr val="tx1"/>
                </a:solidFill>
              </a:rPr>
              <a:pPr algn="ctr"/>
              <a:t>2</a:t>
            </a:fld>
            <a:endParaRPr lang="en-US" sz="3000" dirty="0">
              <a:solidFill>
                <a:schemeClr val="tx1"/>
              </a:solidFill>
            </a:endParaRPr>
          </a:p>
        </p:txBody>
      </p:sp>
      <p:sp>
        <p:nvSpPr>
          <p:cNvPr id="14" name="Tytuł 1"/>
          <p:cNvSpPr txBox="1">
            <a:spLocks/>
          </p:cNvSpPr>
          <p:nvPr/>
        </p:nvSpPr>
        <p:spPr>
          <a:xfrm>
            <a:off x="2182335" y="514107"/>
            <a:ext cx="8446287" cy="11636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000" b="1" dirty="0">
                <a:latin typeface="Arial" charset="0"/>
                <a:cs typeface="Arial" charset="0"/>
              </a:rPr>
              <a:t>Project Title</a:t>
            </a:r>
            <a:endParaRPr lang="pl-PL" sz="3000" b="1" dirty="0">
              <a:latin typeface="Arial" charset="0"/>
              <a:cs typeface="Arial" charset="0"/>
            </a:endParaRPr>
          </a:p>
        </p:txBody>
      </p:sp>
      <p:pic>
        <p:nvPicPr>
          <p:cNvPr id="13" name="Obraz 1" descr="Creative Commons License">
            <a:extLst>
              <a:ext uri="{FF2B5EF4-FFF2-40B4-BE49-F238E27FC236}">
                <a16:creationId xmlns:a16="http://schemas.microsoft.com/office/drawing/2014/main" id="{8DB807AB-215B-4763-BC5C-9143B1E09F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5268" y="6002851"/>
            <a:ext cx="1297847" cy="44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rostokąt 14">
            <a:extLst>
              <a:ext uri="{FF2B5EF4-FFF2-40B4-BE49-F238E27FC236}">
                <a16:creationId xmlns:a16="http://schemas.microsoft.com/office/drawing/2014/main" id="{7319CF87-7380-461B-AEEA-78636859669D}"/>
              </a:ext>
            </a:extLst>
          </p:cNvPr>
          <p:cNvSpPr/>
          <p:nvPr/>
        </p:nvSpPr>
        <p:spPr>
          <a:xfrm>
            <a:off x="4311675" y="5889974"/>
            <a:ext cx="6096000" cy="646331"/>
          </a:xfrm>
          <a:prstGeom prst="rect">
            <a:avLst/>
          </a:prstGeom>
        </p:spPr>
        <p:txBody>
          <a:bodyPr>
            <a:spAutoFit/>
          </a:bodyPr>
          <a:lstStyle/>
          <a:p>
            <a:pPr>
              <a:spcBef>
                <a:spcPts val="60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This publication is licensed under a Creative Commons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Attribution-</a:t>
            </a:r>
            <a:r>
              <a:rPr lang="en-US"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ShareAlike</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 4.0 International License</a:t>
            </a:r>
            <a:r>
              <a:rPr lang="en-US" dirty="0">
                <a:latin typeface="Calibri" panose="020F0502020204030204" pitchFamily="34" charset="0"/>
                <a:ea typeface="Calibri" panose="020F0502020204030204" pitchFamily="34" charset="0"/>
                <a:cs typeface="Times New Roman" panose="02020603050405020304" pitchFamily="18" charset="0"/>
              </a:rPr>
              <a:t> (CC BY-SA 4.0).</a:t>
            </a:r>
          </a:p>
        </p:txBody>
      </p:sp>
      <p:pic>
        <p:nvPicPr>
          <p:cNvPr id="17" name="Obraz 16">
            <a:extLst>
              <a:ext uri="{FF2B5EF4-FFF2-40B4-BE49-F238E27FC236}">
                <a16:creationId xmlns:a16="http://schemas.microsoft.com/office/drawing/2014/main" id="{C7B11AB6-C350-4FE5-8967-6385F0712B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965" y="1810926"/>
            <a:ext cx="1034556" cy="644395"/>
          </a:xfrm>
          <a:prstGeom prst="rect">
            <a:avLst/>
          </a:prstGeom>
        </p:spPr>
      </p:pic>
      <p:pic>
        <p:nvPicPr>
          <p:cNvPr id="18" name="Obraz 17">
            <a:extLst>
              <a:ext uri="{FF2B5EF4-FFF2-40B4-BE49-F238E27FC236}">
                <a16:creationId xmlns:a16="http://schemas.microsoft.com/office/drawing/2014/main" id="{3AB4F21A-29BC-418C-B069-6C7CEAF2D9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8864" y="2529007"/>
            <a:ext cx="1033463" cy="751610"/>
          </a:xfrm>
          <a:prstGeom prst="rect">
            <a:avLst/>
          </a:prstGeom>
        </p:spPr>
      </p:pic>
      <p:pic>
        <p:nvPicPr>
          <p:cNvPr id="19" name="Obraz 18">
            <a:extLst>
              <a:ext uri="{FF2B5EF4-FFF2-40B4-BE49-F238E27FC236}">
                <a16:creationId xmlns:a16="http://schemas.microsoft.com/office/drawing/2014/main" id="{ECFB2F1F-DE21-4792-92B9-F63F96FB3EA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8864" y="3338286"/>
            <a:ext cx="1033463" cy="687186"/>
          </a:xfrm>
          <a:prstGeom prst="rect">
            <a:avLst/>
          </a:prstGeom>
        </p:spPr>
      </p:pic>
      <p:pic>
        <p:nvPicPr>
          <p:cNvPr id="20" name="Obraz 19">
            <a:extLst>
              <a:ext uri="{FF2B5EF4-FFF2-40B4-BE49-F238E27FC236}">
                <a16:creationId xmlns:a16="http://schemas.microsoft.com/office/drawing/2014/main" id="{4FA6D106-4768-4E53-AE0C-A370D9899A1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8864" y="4120356"/>
            <a:ext cx="1033463" cy="688975"/>
          </a:xfrm>
          <a:prstGeom prst="rect">
            <a:avLst/>
          </a:prstGeom>
        </p:spPr>
      </p:pic>
      <p:pic>
        <p:nvPicPr>
          <p:cNvPr id="21" name="Obraz 20">
            <a:extLst>
              <a:ext uri="{FF2B5EF4-FFF2-40B4-BE49-F238E27FC236}">
                <a16:creationId xmlns:a16="http://schemas.microsoft.com/office/drawing/2014/main" id="{B3EA8B63-6A50-4F78-96F2-7316D485E4F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8864" y="4869095"/>
            <a:ext cx="1033463" cy="631424"/>
          </a:xfrm>
          <a:prstGeom prst="rect">
            <a:avLst/>
          </a:prstGeom>
        </p:spPr>
      </p:pic>
    </p:spTree>
    <p:extLst>
      <p:ext uri="{BB962C8B-B14F-4D97-AF65-F5344CB8AC3E}">
        <p14:creationId xmlns:p14="http://schemas.microsoft.com/office/powerpoint/2010/main" val="4080642609"/>
      </p:ext>
    </p:extLst>
  </p:cSld>
  <p:clrMapOvr>
    <a:masterClrMapping/>
  </p:clrMapOvr>
  <p:transition advClick="0" advTm="12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3</a:t>
            </a:fld>
            <a:endParaRPr lang="en-US" sz="3000" dirty="0">
              <a:solidFill>
                <a:schemeClr val="tx1"/>
              </a:solidFill>
            </a:endParaRPr>
          </a:p>
        </p:txBody>
      </p:sp>
      <p:pic>
        <p:nvPicPr>
          <p:cNvPr id="15" name="Immagine 14" descr="Logo Centoform.jpg"/>
          <p:cNvPicPr>
            <a:picLocks noChangeAspect="1"/>
          </p:cNvPicPr>
          <p:nvPr/>
        </p:nvPicPr>
        <p:blipFill>
          <a:blip r:embed="rId5" cstate="print"/>
          <a:stretch>
            <a:fillRect/>
          </a:stretch>
        </p:blipFill>
        <p:spPr>
          <a:xfrm>
            <a:off x="202904" y="1879600"/>
            <a:ext cx="1817780" cy="457200"/>
          </a:xfrm>
          <a:prstGeom prst="rect">
            <a:avLst/>
          </a:prstGeom>
        </p:spPr>
      </p:pic>
      <p:sp>
        <p:nvSpPr>
          <p:cNvPr id="19" name="CasellaDiTesto 18"/>
          <p:cNvSpPr txBox="1"/>
          <p:nvPr/>
        </p:nvSpPr>
        <p:spPr>
          <a:xfrm>
            <a:off x="3403232" y="1879600"/>
            <a:ext cx="7347181" cy="1862048"/>
          </a:xfrm>
          <a:prstGeom prst="rect">
            <a:avLst/>
          </a:prstGeom>
          <a:noFill/>
        </p:spPr>
        <p:txBody>
          <a:bodyPr wrap="square" rtlCol="0">
            <a:spAutoFit/>
          </a:bodyPr>
          <a:lstStyle/>
          <a:p>
            <a:pPr algn="ctr"/>
            <a:r>
              <a:rPr lang="it-IT" sz="11500" b="1" dirty="0"/>
              <a:t>1 + 1 = </a:t>
            </a:r>
            <a:r>
              <a:rPr lang="it-IT" sz="11500" b="1" dirty="0">
                <a:solidFill>
                  <a:srgbClr val="FF0000"/>
                </a:solidFill>
              </a:rPr>
              <a:t>()</a:t>
            </a:r>
            <a:r>
              <a:rPr lang="it-IT" sz="11500" b="1" dirty="0"/>
              <a:t> </a:t>
            </a:r>
            <a:endParaRPr lang="it-IT" sz="40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CARD: </a:t>
            </a:r>
            <a:r>
              <a:rPr lang="it-IT" sz="4800" i="1" dirty="0">
                <a:highlight>
                  <a:srgbClr val="FFFF00"/>
                </a:highlight>
              </a:rPr>
              <a:t>YELLOW</a:t>
            </a:r>
            <a:r>
              <a:rPr lang="it-IT" sz="4800" i="1" dirty="0"/>
              <a:t> </a:t>
            </a:r>
            <a:endParaRPr lang="it-IT" sz="1400" i="1" dirty="0"/>
          </a:p>
        </p:txBody>
      </p:sp>
      <p:pic>
        <p:nvPicPr>
          <p:cNvPr id="12" name="Obraz 1" descr="Creative Commons License">
            <a:extLst>
              <a:ext uri="{FF2B5EF4-FFF2-40B4-BE49-F238E27FC236}">
                <a16:creationId xmlns:a16="http://schemas.microsoft.com/office/drawing/2014/main" id="{2C48A806-3722-404E-9D54-38A69638B3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165576"/>
      </p:ext>
    </p:extLst>
  </p:cSld>
  <p:clrMapOvr>
    <a:masterClrMapping/>
  </p:clrMapOvr>
  <p:transition advClick="0" advTm="12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4</a:t>
            </a:fld>
            <a:endParaRPr lang="en-US" sz="3000" dirty="0">
              <a:solidFill>
                <a:schemeClr val="tx1"/>
              </a:solidFill>
            </a:endParaRPr>
          </a:p>
        </p:txBody>
      </p:sp>
      <p:pic>
        <p:nvPicPr>
          <p:cNvPr id="15" name="Immagine 14" descr="Logo Centoform.jpg"/>
          <p:cNvPicPr>
            <a:picLocks noChangeAspect="1"/>
          </p:cNvPicPr>
          <p:nvPr/>
        </p:nvPicPr>
        <p:blipFill>
          <a:blip r:embed="rId5" cstate="print"/>
          <a:stretch>
            <a:fillRect/>
          </a:stretch>
        </p:blipFill>
        <p:spPr>
          <a:xfrm>
            <a:off x="202904" y="1879600"/>
            <a:ext cx="1817780" cy="457200"/>
          </a:xfrm>
          <a:prstGeom prst="rect">
            <a:avLst/>
          </a:prstGeom>
        </p:spPr>
      </p:pic>
      <p:sp>
        <p:nvSpPr>
          <p:cNvPr id="19" name="CasellaDiTesto 18"/>
          <p:cNvSpPr txBox="1"/>
          <p:nvPr/>
        </p:nvSpPr>
        <p:spPr>
          <a:xfrm>
            <a:off x="2913880" y="1879600"/>
            <a:ext cx="8230430" cy="1862048"/>
          </a:xfrm>
          <a:prstGeom prst="rect">
            <a:avLst/>
          </a:prstGeom>
          <a:noFill/>
        </p:spPr>
        <p:txBody>
          <a:bodyPr wrap="square" rtlCol="0">
            <a:spAutoFit/>
          </a:bodyPr>
          <a:lstStyle/>
          <a:p>
            <a:pPr algn="ctr"/>
            <a:r>
              <a:rPr lang="it-IT" sz="11500" b="1" dirty="0"/>
              <a:t>31 + 17 = </a:t>
            </a:r>
            <a:r>
              <a:rPr lang="it-IT" sz="11500" b="1" dirty="0">
                <a:solidFill>
                  <a:srgbClr val="FF0000"/>
                </a:solidFill>
              </a:rPr>
              <a:t>()</a:t>
            </a:r>
            <a:r>
              <a:rPr lang="it-IT" sz="11500" b="1" dirty="0"/>
              <a:t> </a:t>
            </a:r>
            <a:endParaRPr lang="it-IT" sz="40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CARD: </a:t>
            </a:r>
            <a:r>
              <a:rPr lang="it-IT" sz="4800" i="1" dirty="0">
                <a:highlight>
                  <a:srgbClr val="FFFF00"/>
                </a:highlight>
              </a:rPr>
              <a:t>YELLOW</a:t>
            </a:r>
            <a:r>
              <a:rPr lang="it-IT" sz="4800" i="1" dirty="0"/>
              <a:t> </a:t>
            </a:r>
            <a:endParaRPr lang="it-IT" sz="1400" i="1" dirty="0"/>
          </a:p>
        </p:txBody>
      </p:sp>
      <p:pic>
        <p:nvPicPr>
          <p:cNvPr id="12" name="Obraz 1" descr="Creative Commons License">
            <a:extLst>
              <a:ext uri="{FF2B5EF4-FFF2-40B4-BE49-F238E27FC236}">
                <a16:creationId xmlns:a16="http://schemas.microsoft.com/office/drawing/2014/main" id="{AEF96312-EE0B-4876-AB74-6A66FB352B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4257218"/>
      </p:ext>
    </p:extLst>
  </p:cSld>
  <p:clrMapOvr>
    <a:masterClrMapping/>
  </p:clrMapOvr>
  <p:transition advClick="0" advTm="12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5</a:t>
            </a:fld>
            <a:endParaRPr lang="en-US" sz="3000" dirty="0">
              <a:solidFill>
                <a:schemeClr val="tx1"/>
              </a:solidFill>
            </a:endParaRPr>
          </a:p>
        </p:txBody>
      </p:sp>
      <p:pic>
        <p:nvPicPr>
          <p:cNvPr id="15" name="Immagine 14" descr="Logo Centoform.jpg"/>
          <p:cNvPicPr>
            <a:picLocks noChangeAspect="1"/>
          </p:cNvPicPr>
          <p:nvPr/>
        </p:nvPicPr>
        <p:blipFill>
          <a:blip r:embed="rId5" cstate="print"/>
          <a:stretch>
            <a:fillRect/>
          </a:stretch>
        </p:blipFill>
        <p:spPr>
          <a:xfrm>
            <a:off x="202904" y="1879600"/>
            <a:ext cx="1817780" cy="457200"/>
          </a:xfrm>
          <a:prstGeom prst="rect">
            <a:avLst/>
          </a:prstGeom>
        </p:spPr>
      </p:pic>
      <p:sp>
        <p:nvSpPr>
          <p:cNvPr id="19" name="CasellaDiTesto 18"/>
          <p:cNvSpPr txBox="1"/>
          <p:nvPr/>
        </p:nvSpPr>
        <p:spPr>
          <a:xfrm>
            <a:off x="2913880" y="1564632"/>
            <a:ext cx="8230430" cy="3631763"/>
          </a:xfrm>
          <a:prstGeom prst="rect">
            <a:avLst/>
          </a:prstGeom>
          <a:noFill/>
        </p:spPr>
        <p:txBody>
          <a:bodyPr wrap="square" rtlCol="0">
            <a:spAutoFit/>
          </a:bodyPr>
          <a:lstStyle/>
          <a:p>
            <a:pPr algn="ctr"/>
            <a:r>
              <a:rPr lang="it-IT" sz="11500" b="1" dirty="0"/>
              <a:t>Computer KO</a:t>
            </a:r>
            <a:endParaRPr lang="it-IT" sz="4000" b="1" dirty="0"/>
          </a:p>
        </p:txBody>
      </p:sp>
      <p:pic>
        <p:nvPicPr>
          <p:cNvPr id="12" name="Obraz 1" descr="Creative Commons License">
            <a:extLst>
              <a:ext uri="{FF2B5EF4-FFF2-40B4-BE49-F238E27FC236}">
                <a16:creationId xmlns:a16="http://schemas.microsoft.com/office/drawing/2014/main" id="{5962B9E6-3B1B-44AC-905F-D38A55C4DE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7371734"/>
      </p:ext>
    </p:extLst>
  </p:cSld>
  <p:clrMapOvr>
    <a:masterClrMapping/>
  </p:clrMapOvr>
  <p:transition advClick="0" advTm="12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6</a:t>
            </a:fld>
            <a:endParaRPr lang="en-US" sz="3000" dirty="0">
              <a:solidFill>
                <a:schemeClr val="tx1"/>
              </a:solidFill>
            </a:endParaRPr>
          </a:p>
        </p:txBody>
      </p:sp>
      <p:pic>
        <p:nvPicPr>
          <p:cNvPr id="15" name="Immagine 14" descr="Logo Centoform.jpg"/>
          <p:cNvPicPr>
            <a:picLocks noChangeAspect="1"/>
          </p:cNvPicPr>
          <p:nvPr/>
        </p:nvPicPr>
        <p:blipFill>
          <a:blip r:embed="rId5" cstate="print"/>
          <a:stretch>
            <a:fillRect/>
          </a:stretch>
        </p:blipFill>
        <p:spPr>
          <a:xfrm>
            <a:off x="202904" y="1879600"/>
            <a:ext cx="1817780" cy="457200"/>
          </a:xfrm>
          <a:prstGeom prst="rect">
            <a:avLst/>
          </a:prstGeom>
        </p:spPr>
      </p:pic>
      <p:sp>
        <p:nvSpPr>
          <p:cNvPr id="19" name="CasellaDiTesto 18"/>
          <p:cNvSpPr txBox="1"/>
          <p:nvPr/>
        </p:nvSpPr>
        <p:spPr>
          <a:xfrm>
            <a:off x="1826229" y="1879600"/>
            <a:ext cx="10607040" cy="1862048"/>
          </a:xfrm>
          <a:prstGeom prst="rect">
            <a:avLst/>
          </a:prstGeom>
          <a:noFill/>
        </p:spPr>
        <p:txBody>
          <a:bodyPr wrap="square" rtlCol="0">
            <a:spAutoFit/>
          </a:bodyPr>
          <a:lstStyle/>
          <a:p>
            <a:pPr algn="ctr"/>
            <a:r>
              <a:rPr lang="it-IT" sz="11500" b="1" dirty="0"/>
              <a:t>18 + 1 + 37= </a:t>
            </a:r>
            <a:r>
              <a:rPr lang="it-IT" sz="11500" b="1" dirty="0">
                <a:solidFill>
                  <a:srgbClr val="FF0000"/>
                </a:solidFill>
              </a:rPr>
              <a:t>()</a:t>
            </a:r>
            <a:r>
              <a:rPr lang="it-IT" sz="11500" b="1" dirty="0"/>
              <a:t> </a:t>
            </a:r>
            <a:endParaRPr lang="it-IT" sz="40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CARD: </a:t>
            </a:r>
            <a:r>
              <a:rPr lang="it-IT" sz="4800" i="1" dirty="0">
                <a:highlight>
                  <a:srgbClr val="FFFF00"/>
                </a:highlight>
              </a:rPr>
              <a:t>WHITE</a:t>
            </a:r>
            <a:endParaRPr lang="it-IT" sz="1400" i="1" dirty="0"/>
          </a:p>
        </p:txBody>
      </p:sp>
      <p:pic>
        <p:nvPicPr>
          <p:cNvPr id="12" name="Obraz 1" descr="Creative Commons License">
            <a:extLst>
              <a:ext uri="{FF2B5EF4-FFF2-40B4-BE49-F238E27FC236}">
                <a16:creationId xmlns:a16="http://schemas.microsoft.com/office/drawing/2014/main" id="{A162D0A8-D640-4728-A040-4865A4D713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0014660"/>
      </p:ext>
    </p:extLst>
  </p:cSld>
  <p:clrMapOvr>
    <a:masterClrMapping/>
  </p:clrMapOvr>
  <p:transition advClick="0" advTm="12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7</a:t>
            </a:fld>
            <a:endParaRPr lang="en-US" sz="3000" dirty="0">
              <a:solidFill>
                <a:schemeClr val="tx1"/>
              </a:solidFill>
            </a:endParaRPr>
          </a:p>
        </p:txBody>
      </p:sp>
      <p:pic>
        <p:nvPicPr>
          <p:cNvPr id="15" name="Immagine 14" descr="Logo Centoform.jpg"/>
          <p:cNvPicPr>
            <a:picLocks noChangeAspect="1"/>
          </p:cNvPicPr>
          <p:nvPr/>
        </p:nvPicPr>
        <p:blipFill>
          <a:blip r:embed="rId5" cstate="print"/>
          <a:stretch>
            <a:fillRect/>
          </a:stretch>
        </p:blipFill>
        <p:spPr>
          <a:xfrm>
            <a:off x="202904" y="1879600"/>
            <a:ext cx="1817780" cy="457200"/>
          </a:xfrm>
          <a:prstGeom prst="rect">
            <a:avLst/>
          </a:prstGeom>
        </p:spPr>
      </p:pic>
      <p:sp>
        <p:nvSpPr>
          <p:cNvPr id="19" name="CasellaDiTesto 18"/>
          <p:cNvSpPr txBox="1"/>
          <p:nvPr/>
        </p:nvSpPr>
        <p:spPr>
          <a:xfrm>
            <a:off x="3403232" y="1879600"/>
            <a:ext cx="8740969" cy="1862048"/>
          </a:xfrm>
          <a:prstGeom prst="rect">
            <a:avLst/>
          </a:prstGeom>
          <a:noFill/>
        </p:spPr>
        <p:txBody>
          <a:bodyPr wrap="square" rtlCol="0">
            <a:spAutoFit/>
          </a:bodyPr>
          <a:lstStyle/>
          <a:p>
            <a:pPr algn="ctr"/>
            <a:r>
              <a:rPr lang="it-IT" sz="11500" b="1" dirty="0"/>
              <a:t> + 1 - 99 = () </a:t>
            </a:r>
            <a:endParaRPr lang="it-IT" sz="40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CARD: </a:t>
            </a:r>
            <a:r>
              <a:rPr lang="it-IT" sz="4800" i="1" dirty="0">
                <a:highlight>
                  <a:srgbClr val="FF0000"/>
                </a:highlight>
              </a:rPr>
              <a:t>RED</a:t>
            </a:r>
            <a:endParaRPr lang="it-IT" sz="1400" i="1" dirty="0">
              <a:highlight>
                <a:srgbClr val="FF0000"/>
              </a:highlight>
            </a:endParaRPr>
          </a:p>
        </p:txBody>
      </p:sp>
      <p:sp>
        <p:nvSpPr>
          <p:cNvPr id="16" name="CasellaDiTesto 15"/>
          <p:cNvSpPr txBox="1"/>
          <p:nvPr/>
        </p:nvSpPr>
        <p:spPr>
          <a:xfrm rot="10800000">
            <a:off x="1816457" y="1789103"/>
            <a:ext cx="3708361" cy="2215991"/>
          </a:xfrm>
          <a:prstGeom prst="rect">
            <a:avLst/>
          </a:prstGeom>
          <a:noFill/>
        </p:spPr>
        <p:txBody>
          <a:bodyPr wrap="square" rtlCol="0">
            <a:spAutoFit/>
          </a:bodyPr>
          <a:lstStyle/>
          <a:p>
            <a:pPr algn="ctr"/>
            <a:r>
              <a:rPr lang="it-IT" sz="13800" b="1" dirty="0"/>
              <a:t> </a:t>
            </a:r>
            <a:r>
              <a:rPr lang="it-IT" sz="11500" b="1" u="sng" dirty="0"/>
              <a:t>66</a:t>
            </a:r>
            <a:endParaRPr lang="it-IT" sz="4400" b="1" u="sng" dirty="0"/>
          </a:p>
        </p:txBody>
      </p:sp>
      <p:pic>
        <p:nvPicPr>
          <p:cNvPr id="14" name="Obraz 1" descr="Creative Commons License">
            <a:extLst>
              <a:ext uri="{FF2B5EF4-FFF2-40B4-BE49-F238E27FC236}">
                <a16:creationId xmlns:a16="http://schemas.microsoft.com/office/drawing/2014/main" id="{4F20DDFF-C443-400D-8ECE-348EF89942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7123116"/>
      </p:ext>
    </p:extLst>
  </p:cSld>
  <p:clrMapOvr>
    <a:masterClrMapping/>
  </p:clrMapOvr>
  <p:transition advClick="0" advTm="12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8</a:t>
            </a:fld>
            <a:endParaRPr lang="en-US" sz="3000" dirty="0">
              <a:solidFill>
                <a:schemeClr val="tx1"/>
              </a:solidFill>
            </a:endParaRPr>
          </a:p>
        </p:txBody>
      </p:sp>
      <p:pic>
        <p:nvPicPr>
          <p:cNvPr id="15" name="Immagine 14" descr="Logo Centoform.jpg"/>
          <p:cNvPicPr>
            <a:picLocks noChangeAspect="1"/>
          </p:cNvPicPr>
          <p:nvPr/>
        </p:nvPicPr>
        <p:blipFill>
          <a:blip r:embed="rId5" cstate="print"/>
          <a:stretch>
            <a:fillRect/>
          </a:stretch>
        </p:blipFill>
        <p:spPr>
          <a:xfrm>
            <a:off x="202904" y="1879600"/>
            <a:ext cx="1817780" cy="457200"/>
          </a:xfrm>
          <a:prstGeom prst="rect">
            <a:avLst/>
          </a:prstGeom>
        </p:spPr>
      </p:pic>
      <p:sp>
        <p:nvSpPr>
          <p:cNvPr id="19" name="CasellaDiTesto 18"/>
          <p:cNvSpPr txBox="1"/>
          <p:nvPr/>
        </p:nvSpPr>
        <p:spPr>
          <a:xfrm>
            <a:off x="2480084" y="1329726"/>
            <a:ext cx="9055319" cy="2215991"/>
          </a:xfrm>
          <a:prstGeom prst="rect">
            <a:avLst/>
          </a:prstGeom>
          <a:noFill/>
        </p:spPr>
        <p:txBody>
          <a:bodyPr wrap="square" rtlCol="0">
            <a:spAutoFit/>
          </a:bodyPr>
          <a:lstStyle/>
          <a:p>
            <a:pPr algn="ctr"/>
            <a:r>
              <a:rPr lang="it-IT" sz="13800" b="1" dirty="0"/>
              <a:t>1111 + F = </a:t>
            </a:r>
            <a:r>
              <a:rPr lang="it-IT" sz="13800" b="1" dirty="0">
                <a:solidFill>
                  <a:schemeClr val="accent6"/>
                </a:solidFill>
              </a:rPr>
              <a:t>()</a:t>
            </a:r>
            <a:r>
              <a:rPr lang="it-IT" sz="13800" b="1" dirty="0"/>
              <a:t> </a:t>
            </a:r>
            <a:endParaRPr lang="it-IT" sz="44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CARD: </a:t>
            </a:r>
            <a:r>
              <a:rPr lang="it-IT" sz="4800" i="1" dirty="0">
                <a:highlight>
                  <a:srgbClr val="00FF00"/>
                </a:highlight>
              </a:rPr>
              <a:t>WHITE</a:t>
            </a:r>
            <a:r>
              <a:rPr lang="it-IT" sz="4800" i="1" dirty="0"/>
              <a:t> </a:t>
            </a:r>
            <a:endParaRPr lang="it-IT" sz="1400" i="1" dirty="0"/>
          </a:p>
        </p:txBody>
      </p:sp>
      <p:sp>
        <p:nvSpPr>
          <p:cNvPr id="6" name="CasellaDiTesto 5"/>
          <p:cNvSpPr txBox="1"/>
          <p:nvPr/>
        </p:nvSpPr>
        <p:spPr>
          <a:xfrm>
            <a:off x="3881764" y="3175562"/>
            <a:ext cx="1047171" cy="646331"/>
          </a:xfrm>
          <a:prstGeom prst="rect">
            <a:avLst/>
          </a:prstGeom>
          <a:noFill/>
        </p:spPr>
        <p:txBody>
          <a:bodyPr wrap="square" rtlCol="0">
            <a:spAutoFit/>
          </a:bodyPr>
          <a:lstStyle/>
          <a:p>
            <a:pPr algn="ctr"/>
            <a:r>
              <a:rPr lang="it-IT" dirty="0"/>
              <a:t>BINARY</a:t>
            </a:r>
          </a:p>
          <a:p>
            <a:pPr algn="ctr"/>
            <a:r>
              <a:rPr lang="it-IT" dirty="0"/>
              <a:t> SYSTEM</a:t>
            </a:r>
          </a:p>
        </p:txBody>
      </p:sp>
      <p:sp>
        <p:nvSpPr>
          <p:cNvPr id="14" name="CasellaDiTesto 13"/>
          <p:cNvSpPr txBox="1"/>
          <p:nvPr/>
        </p:nvSpPr>
        <p:spPr>
          <a:xfrm>
            <a:off x="7377787" y="3175562"/>
            <a:ext cx="1721257" cy="646331"/>
          </a:xfrm>
          <a:prstGeom prst="rect">
            <a:avLst/>
          </a:prstGeom>
          <a:noFill/>
        </p:spPr>
        <p:txBody>
          <a:bodyPr wrap="square" rtlCol="0">
            <a:spAutoFit/>
          </a:bodyPr>
          <a:lstStyle/>
          <a:p>
            <a:pPr algn="ctr"/>
            <a:r>
              <a:rPr lang="it-IT" dirty="0"/>
              <a:t>HEXADECIMAL</a:t>
            </a:r>
          </a:p>
          <a:p>
            <a:pPr algn="ctr"/>
            <a:r>
              <a:rPr lang="it-IT" dirty="0"/>
              <a:t> SYSTEM</a:t>
            </a:r>
          </a:p>
        </p:txBody>
      </p:sp>
      <p:pic>
        <p:nvPicPr>
          <p:cNvPr id="16" name="Obraz 1" descr="Creative Commons License">
            <a:extLst>
              <a:ext uri="{FF2B5EF4-FFF2-40B4-BE49-F238E27FC236}">
                <a16:creationId xmlns:a16="http://schemas.microsoft.com/office/drawing/2014/main" id="{41F8E903-1693-45DB-90C8-11DA6739B8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9184404"/>
      </p:ext>
    </p:extLst>
  </p:cSld>
  <p:clrMapOvr>
    <a:masterClrMapping/>
  </p:clrMapOvr>
  <p:transition advClick="0" advTm="12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60733" y="81626"/>
            <a:ext cx="1926856" cy="670281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Prostokąt 1"/>
          <p:cNvSpPr/>
          <p:nvPr/>
        </p:nvSpPr>
        <p:spPr>
          <a:xfrm>
            <a:off x="2087589" y="0"/>
            <a:ext cx="10084321" cy="6761029"/>
          </a:xfrm>
          <a:prstGeom prst="rect">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3546" y="96765"/>
            <a:ext cx="2654714" cy="758297"/>
          </a:xfrm>
          <a:prstGeom prst="rect">
            <a:avLst/>
          </a:prstGeom>
        </p:spPr>
      </p:pic>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569" y="239151"/>
            <a:ext cx="1637071" cy="1427190"/>
          </a:xfrm>
          <a:prstGeom prst="rect">
            <a:avLst/>
          </a:prstGeom>
        </p:spPr>
      </p:pic>
      <p:sp>
        <p:nvSpPr>
          <p:cNvPr id="4" name="Symbol zastępczy stopki 3"/>
          <p:cNvSpPr>
            <a:spLocks noGrp="1"/>
          </p:cNvSpPr>
          <p:nvPr>
            <p:ph type="ftr" sz="quarter" idx="11"/>
          </p:nvPr>
        </p:nvSpPr>
        <p:spPr/>
        <p:txBody>
          <a:bodyPr/>
          <a:lstStyle/>
          <a:p>
            <a:r>
              <a:rPr lang="en-US" dirty="0">
                <a:solidFill>
                  <a:schemeClr val="tx1"/>
                </a:solidFill>
              </a:rPr>
              <a:t>ILA-LEAN</a:t>
            </a:r>
            <a:r>
              <a:rPr lang="pl-PL" dirty="0">
                <a:solidFill>
                  <a:schemeClr val="tx1"/>
                </a:solidFill>
              </a:rPr>
              <a:t> Project No 2016-1-PL01-KA203-026293 - 2016-2018</a:t>
            </a:r>
            <a:endParaRPr lang="en-US" dirty="0">
              <a:solidFill>
                <a:schemeClr val="tx1"/>
              </a:solidFill>
            </a:endParaRPr>
          </a:p>
        </p:txBody>
      </p:sp>
      <p:sp>
        <p:nvSpPr>
          <p:cNvPr id="13" name="Symbol zastępczy numeru slajdu 6"/>
          <p:cNvSpPr txBox="1">
            <a:spLocks/>
          </p:cNvSpPr>
          <p:nvPr/>
        </p:nvSpPr>
        <p:spPr>
          <a:xfrm>
            <a:off x="660032" y="5683873"/>
            <a:ext cx="850113" cy="365125"/>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4AA4A48-4D23-43D7-A1B5-5069863354E2}" type="slidenum">
              <a:rPr lang="en-US" sz="3000" smtClean="0">
                <a:solidFill>
                  <a:schemeClr val="tx1"/>
                </a:solidFill>
              </a:rPr>
              <a:pPr algn="ctr"/>
              <a:t>9</a:t>
            </a:fld>
            <a:endParaRPr lang="en-US" sz="3000" dirty="0">
              <a:solidFill>
                <a:schemeClr val="tx1"/>
              </a:solidFill>
            </a:endParaRPr>
          </a:p>
        </p:txBody>
      </p:sp>
      <p:pic>
        <p:nvPicPr>
          <p:cNvPr id="15" name="Immagine 14" descr="Logo Centoform.jpg"/>
          <p:cNvPicPr>
            <a:picLocks noChangeAspect="1"/>
          </p:cNvPicPr>
          <p:nvPr/>
        </p:nvPicPr>
        <p:blipFill>
          <a:blip r:embed="rId5" cstate="print"/>
          <a:stretch>
            <a:fillRect/>
          </a:stretch>
        </p:blipFill>
        <p:spPr>
          <a:xfrm>
            <a:off x="202904" y="1879600"/>
            <a:ext cx="1817780" cy="457200"/>
          </a:xfrm>
          <a:prstGeom prst="rect">
            <a:avLst/>
          </a:prstGeom>
        </p:spPr>
      </p:pic>
      <p:sp>
        <p:nvSpPr>
          <p:cNvPr id="19" name="CasellaDiTesto 18"/>
          <p:cNvSpPr txBox="1"/>
          <p:nvPr/>
        </p:nvSpPr>
        <p:spPr>
          <a:xfrm>
            <a:off x="2913879" y="1697064"/>
            <a:ext cx="8230430" cy="2215991"/>
          </a:xfrm>
          <a:prstGeom prst="rect">
            <a:avLst/>
          </a:prstGeom>
          <a:noFill/>
        </p:spPr>
        <p:txBody>
          <a:bodyPr wrap="square" rtlCol="0">
            <a:spAutoFit/>
          </a:bodyPr>
          <a:lstStyle/>
          <a:p>
            <a:pPr algn="ctr"/>
            <a:r>
              <a:rPr lang="it-IT" sz="13800" b="1" dirty="0"/>
              <a:t>V + MC = </a:t>
            </a:r>
            <a:r>
              <a:rPr lang="it-IT" sz="13800" b="1" dirty="0">
                <a:solidFill>
                  <a:srgbClr val="0070C0"/>
                </a:solidFill>
              </a:rPr>
              <a:t>()</a:t>
            </a:r>
            <a:r>
              <a:rPr lang="it-IT" sz="13800" b="1" dirty="0"/>
              <a:t> </a:t>
            </a:r>
            <a:endParaRPr lang="it-IT" sz="4400" b="1" dirty="0"/>
          </a:p>
        </p:txBody>
      </p:sp>
      <p:sp>
        <p:nvSpPr>
          <p:cNvPr id="22" name="CasellaDiTesto 21"/>
          <p:cNvSpPr txBox="1"/>
          <p:nvPr/>
        </p:nvSpPr>
        <p:spPr>
          <a:xfrm>
            <a:off x="4558219" y="4389713"/>
            <a:ext cx="4618927" cy="830997"/>
          </a:xfrm>
          <a:prstGeom prst="rect">
            <a:avLst/>
          </a:prstGeom>
          <a:noFill/>
        </p:spPr>
        <p:txBody>
          <a:bodyPr wrap="square" rtlCol="0">
            <a:spAutoFit/>
          </a:bodyPr>
          <a:lstStyle/>
          <a:p>
            <a:pPr algn="ctr"/>
            <a:r>
              <a:rPr lang="it-IT" sz="4800" i="1" dirty="0"/>
              <a:t>CARD: </a:t>
            </a:r>
            <a:r>
              <a:rPr lang="it-IT" sz="4800" i="1" dirty="0">
                <a:highlight>
                  <a:srgbClr val="FFFF00"/>
                </a:highlight>
              </a:rPr>
              <a:t>WHITE</a:t>
            </a:r>
            <a:r>
              <a:rPr lang="it-IT" sz="4800" i="1" dirty="0"/>
              <a:t> </a:t>
            </a:r>
            <a:endParaRPr lang="it-IT" sz="1400" i="1" dirty="0"/>
          </a:p>
        </p:txBody>
      </p:sp>
      <p:sp>
        <p:nvSpPr>
          <p:cNvPr id="12" name="CasellaDiTesto 11"/>
          <p:cNvSpPr txBox="1"/>
          <p:nvPr/>
        </p:nvSpPr>
        <p:spPr>
          <a:xfrm>
            <a:off x="3623036" y="3637227"/>
            <a:ext cx="2608951" cy="369332"/>
          </a:xfrm>
          <a:prstGeom prst="rect">
            <a:avLst/>
          </a:prstGeom>
          <a:noFill/>
        </p:spPr>
        <p:txBody>
          <a:bodyPr wrap="square" rtlCol="0">
            <a:spAutoFit/>
          </a:bodyPr>
          <a:lstStyle/>
          <a:p>
            <a:pPr algn="ctr"/>
            <a:r>
              <a:rPr lang="it-IT" dirty="0"/>
              <a:t>ROMAN NUMERAL</a:t>
            </a:r>
          </a:p>
        </p:txBody>
      </p:sp>
      <p:pic>
        <p:nvPicPr>
          <p:cNvPr id="14" name="Obraz 1" descr="Creative Commons License">
            <a:extLst>
              <a:ext uri="{FF2B5EF4-FFF2-40B4-BE49-F238E27FC236}">
                <a16:creationId xmlns:a16="http://schemas.microsoft.com/office/drawing/2014/main" id="{A7458D5A-2B4F-483C-A06B-9A04B5A7A8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429" y="6181724"/>
            <a:ext cx="10334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265472"/>
      </p:ext>
    </p:extLst>
  </p:cSld>
  <p:clrMapOvr>
    <a:masterClrMapping/>
  </p:clrMapOvr>
  <p:transition advClick="0" advTm="1200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2280</TotalTime>
  <Words>458</Words>
  <Application>Microsoft Office PowerPoint</Application>
  <PresentationFormat>Panoramiczny</PresentationFormat>
  <Paragraphs>130</Paragraphs>
  <Slides>18</Slides>
  <Notes>17</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18</vt:i4>
      </vt:variant>
    </vt:vector>
  </HeadingPairs>
  <TitlesOfParts>
    <vt:vector size="24" baseType="lpstr">
      <vt:lpstr>Arial</vt:lpstr>
      <vt:lpstr>Calibri</vt:lpstr>
      <vt:lpstr>Calibri Light</vt:lpstr>
      <vt:lpstr>Cambria Math</vt:lpstr>
      <vt:lpstr>Times New Roman</vt:lpstr>
      <vt:lpstr>Motyw pakietu Office</vt:lpstr>
      <vt:lpstr>5S GAME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Dorota</dc:creator>
  <cp:lastModifiedBy>Dorota</cp:lastModifiedBy>
  <cp:revision>186</cp:revision>
  <dcterms:created xsi:type="dcterms:W3CDTF">2017-02-01T20:12:17Z</dcterms:created>
  <dcterms:modified xsi:type="dcterms:W3CDTF">2018-09-07T16:32:17Z</dcterms:modified>
</cp:coreProperties>
</file>