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5" r:id="rId3"/>
    <p:sldId id="264" r:id="rId4"/>
    <p:sldId id="263" r:id="rId5"/>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0" d="100"/>
          <a:sy n="80" d="100"/>
        </p:scale>
        <p:origin x="30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i-FI"/>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i-FI"/>
          </a:p>
        </p:txBody>
      </p:sp>
      <p:sp>
        <p:nvSpPr>
          <p:cNvPr id="4" name="Date Placeholder 3"/>
          <p:cNvSpPr>
            <a:spLocks noGrp="1"/>
          </p:cNvSpPr>
          <p:nvPr>
            <p:ph type="dt" sz="half" idx="10"/>
          </p:nvPr>
        </p:nvSpPr>
        <p:spPr/>
        <p:txBody>
          <a:bodyPr/>
          <a:lstStyle/>
          <a:p>
            <a:fld id="{B3E33D32-8160-45A9-B4BE-993A513940B6}" type="datetimeFigureOut">
              <a:rPr lang="fi-FI" smtClean="0"/>
              <a:t>23.10.2017</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8C8E55F7-309F-4DC0-B8E0-D5F64396342D}" type="slidenum">
              <a:rPr lang="fi-FI" smtClean="0"/>
              <a:t>‹#›</a:t>
            </a:fld>
            <a:endParaRPr lang="fi-FI"/>
          </a:p>
        </p:txBody>
      </p:sp>
    </p:spTree>
    <p:extLst>
      <p:ext uri="{BB962C8B-B14F-4D97-AF65-F5344CB8AC3E}">
        <p14:creationId xmlns:p14="http://schemas.microsoft.com/office/powerpoint/2010/main" val="2786252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p>
            <a:fld id="{B3E33D32-8160-45A9-B4BE-993A513940B6}" type="datetimeFigureOut">
              <a:rPr lang="fi-FI" smtClean="0"/>
              <a:t>23.10.2017</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8C8E55F7-309F-4DC0-B8E0-D5F64396342D}" type="slidenum">
              <a:rPr lang="fi-FI" smtClean="0"/>
              <a:t>‹#›</a:t>
            </a:fld>
            <a:endParaRPr lang="fi-FI"/>
          </a:p>
        </p:txBody>
      </p:sp>
    </p:spTree>
    <p:extLst>
      <p:ext uri="{BB962C8B-B14F-4D97-AF65-F5344CB8AC3E}">
        <p14:creationId xmlns:p14="http://schemas.microsoft.com/office/powerpoint/2010/main" val="243676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fi-FI"/>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p>
            <a:fld id="{B3E33D32-8160-45A9-B4BE-993A513940B6}" type="datetimeFigureOut">
              <a:rPr lang="fi-FI" smtClean="0"/>
              <a:t>23.10.2017</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8C8E55F7-309F-4DC0-B8E0-D5F64396342D}" type="slidenum">
              <a:rPr lang="fi-FI" smtClean="0"/>
              <a:t>‹#›</a:t>
            </a:fld>
            <a:endParaRPr lang="fi-FI"/>
          </a:p>
        </p:txBody>
      </p:sp>
    </p:spTree>
    <p:extLst>
      <p:ext uri="{BB962C8B-B14F-4D97-AF65-F5344CB8AC3E}">
        <p14:creationId xmlns:p14="http://schemas.microsoft.com/office/powerpoint/2010/main" val="4256426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p>
            <a:fld id="{B3E33D32-8160-45A9-B4BE-993A513940B6}" type="datetimeFigureOut">
              <a:rPr lang="fi-FI" smtClean="0"/>
              <a:t>23.10.2017</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8C8E55F7-309F-4DC0-B8E0-D5F64396342D}" type="slidenum">
              <a:rPr lang="fi-FI" smtClean="0"/>
              <a:t>‹#›</a:t>
            </a:fld>
            <a:endParaRPr lang="fi-FI"/>
          </a:p>
        </p:txBody>
      </p:sp>
    </p:spTree>
    <p:extLst>
      <p:ext uri="{BB962C8B-B14F-4D97-AF65-F5344CB8AC3E}">
        <p14:creationId xmlns:p14="http://schemas.microsoft.com/office/powerpoint/2010/main" val="508546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i-FI"/>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3E33D32-8160-45A9-B4BE-993A513940B6}" type="datetimeFigureOut">
              <a:rPr lang="fi-FI" smtClean="0"/>
              <a:t>23.10.2017</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8C8E55F7-309F-4DC0-B8E0-D5F64396342D}" type="slidenum">
              <a:rPr lang="fi-FI" smtClean="0"/>
              <a:t>‹#›</a:t>
            </a:fld>
            <a:endParaRPr lang="fi-FI"/>
          </a:p>
        </p:txBody>
      </p:sp>
    </p:spTree>
    <p:extLst>
      <p:ext uri="{BB962C8B-B14F-4D97-AF65-F5344CB8AC3E}">
        <p14:creationId xmlns:p14="http://schemas.microsoft.com/office/powerpoint/2010/main" val="2130273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Date Placeholder 4"/>
          <p:cNvSpPr>
            <a:spLocks noGrp="1"/>
          </p:cNvSpPr>
          <p:nvPr>
            <p:ph type="dt" sz="half" idx="10"/>
          </p:nvPr>
        </p:nvSpPr>
        <p:spPr/>
        <p:txBody>
          <a:bodyPr/>
          <a:lstStyle/>
          <a:p>
            <a:fld id="{B3E33D32-8160-45A9-B4BE-993A513940B6}" type="datetimeFigureOut">
              <a:rPr lang="fi-FI" smtClean="0"/>
              <a:t>23.10.2017</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8C8E55F7-309F-4DC0-B8E0-D5F64396342D}" type="slidenum">
              <a:rPr lang="fi-FI" smtClean="0"/>
              <a:t>‹#›</a:t>
            </a:fld>
            <a:endParaRPr lang="fi-FI"/>
          </a:p>
        </p:txBody>
      </p:sp>
    </p:spTree>
    <p:extLst>
      <p:ext uri="{BB962C8B-B14F-4D97-AF65-F5344CB8AC3E}">
        <p14:creationId xmlns:p14="http://schemas.microsoft.com/office/powerpoint/2010/main" val="3655790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fi-FI"/>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6"/>
          <p:cNvSpPr>
            <a:spLocks noGrp="1"/>
          </p:cNvSpPr>
          <p:nvPr>
            <p:ph type="dt" sz="half" idx="10"/>
          </p:nvPr>
        </p:nvSpPr>
        <p:spPr/>
        <p:txBody>
          <a:bodyPr/>
          <a:lstStyle/>
          <a:p>
            <a:fld id="{B3E33D32-8160-45A9-B4BE-993A513940B6}" type="datetimeFigureOut">
              <a:rPr lang="fi-FI" smtClean="0"/>
              <a:t>23.10.2017</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8C8E55F7-309F-4DC0-B8E0-D5F64396342D}" type="slidenum">
              <a:rPr lang="fi-FI" smtClean="0"/>
              <a:t>‹#›</a:t>
            </a:fld>
            <a:endParaRPr lang="fi-FI"/>
          </a:p>
        </p:txBody>
      </p:sp>
    </p:spTree>
    <p:extLst>
      <p:ext uri="{BB962C8B-B14F-4D97-AF65-F5344CB8AC3E}">
        <p14:creationId xmlns:p14="http://schemas.microsoft.com/office/powerpoint/2010/main" val="45625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Date Placeholder 2"/>
          <p:cNvSpPr>
            <a:spLocks noGrp="1"/>
          </p:cNvSpPr>
          <p:nvPr>
            <p:ph type="dt" sz="half" idx="10"/>
          </p:nvPr>
        </p:nvSpPr>
        <p:spPr/>
        <p:txBody>
          <a:bodyPr/>
          <a:lstStyle/>
          <a:p>
            <a:fld id="{B3E33D32-8160-45A9-B4BE-993A513940B6}" type="datetimeFigureOut">
              <a:rPr lang="fi-FI" smtClean="0"/>
              <a:t>23.10.2017</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8C8E55F7-309F-4DC0-B8E0-D5F64396342D}" type="slidenum">
              <a:rPr lang="fi-FI" smtClean="0"/>
              <a:t>‹#›</a:t>
            </a:fld>
            <a:endParaRPr lang="fi-FI"/>
          </a:p>
        </p:txBody>
      </p:sp>
    </p:spTree>
    <p:extLst>
      <p:ext uri="{BB962C8B-B14F-4D97-AF65-F5344CB8AC3E}">
        <p14:creationId xmlns:p14="http://schemas.microsoft.com/office/powerpoint/2010/main" val="657754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E33D32-8160-45A9-B4BE-993A513940B6}" type="datetimeFigureOut">
              <a:rPr lang="fi-FI" smtClean="0"/>
              <a:t>23.10.2017</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8C8E55F7-309F-4DC0-B8E0-D5F64396342D}" type="slidenum">
              <a:rPr lang="fi-FI" smtClean="0"/>
              <a:t>‹#›</a:t>
            </a:fld>
            <a:endParaRPr lang="fi-FI"/>
          </a:p>
        </p:txBody>
      </p:sp>
    </p:spTree>
    <p:extLst>
      <p:ext uri="{BB962C8B-B14F-4D97-AF65-F5344CB8AC3E}">
        <p14:creationId xmlns:p14="http://schemas.microsoft.com/office/powerpoint/2010/main" val="6511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3E33D32-8160-45A9-B4BE-993A513940B6}" type="datetimeFigureOut">
              <a:rPr lang="fi-FI" smtClean="0"/>
              <a:t>23.10.2017</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8C8E55F7-309F-4DC0-B8E0-D5F64396342D}" type="slidenum">
              <a:rPr lang="fi-FI" smtClean="0"/>
              <a:t>‹#›</a:t>
            </a:fld>
            <a:endParaRPr lang="fi-FI"/>
          </a:p>
        </p:txBody>
      </p:sp>
    </p:spTree>
    <p:extLst>
      <p:ext uri="{BB962C8B-B14F-4D97-AF65-F5344CB8AC3E}">
        <p14:creationId xmlns:p14="http://schemas.microsoft.com/office/powerpoint/2010/main" val="3812843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3E33D32-8160-45A9-B4BE-993A513940B6}" type="datetimeFigureOut">
              <a:rPr lang="fi-FI" smtClean="0"/>
              <a:t>23.10.2017</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8C8E55F7-309F-4DC0-B8E0-D5F64396342D}" type="slidenum">
              <a:rPr lang="fi-FI" smtClean="0"/>
              <a:t>‹#›</a:t>
            </a:fld>
            <a:endParaRPr lang="fi-FI"/>
          </a:p>
        </p:txBody>
      </p:sp>
    </p:spTree>
    <p:extLst>
      <p:ext uri="{BB962C8B-B14F-4D97-AF65-F5344CB8AC3E}">
        <p14:creationId xmlns:p14="http://schemas.microsoft.com/office/powerpoint/2010/main" val="3279371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i-FI"/>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E33D32-8160-45A9-B4BE-993A513940B6}" type="datetimeFigureOut">
              <a:rPr lang="fi-FI" smtClean="0"/>
              <a:t>23.10.2017</a:t>
            </a:fld>
            <a:endParaRPr lang="fi-FI"/>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8E55F7-309F-4DC0-B8E0-D5F64396342D}" type="slidenum">
              <a:rPr lang="fi-FI" smtClean="0"/>
              <a:t>‹#›</a:t>
            </a:fld>
            <a:endParaRPr lang="fi-FI"/>
          </a:p>
        </p:txBody>
      </p:sp>
    </p:spTree>
    <p:extLst>
      <p:ext uri="{BB962C8B-B14F-4D97-AF65-F5344CB8AC3E}">
        <p14:creationId xmlns:p14="http://schemas.microsoft.com/office/powerpoint/2010/main" val="12906633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ilalean.prz.edu.pl/en/ild201620183009"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7031" y="1214438"/>
            <a:ext cx="9144000" cy="2387600"/>
          </a:xfrm>
        </p:spPr>
        <p:txBody>
          <a:bodyPr>
            <a:noAutofit/>
          </a:bodyPr>
          <a:lstStyle/>
          <a:p>
            <a:r>
              <a:rPr lang="fi-FI" sz="6600" dirty="0" err="1"/>
              <a:t>Lecture</a:t>
            </a:r>
            <a:r>
              <a:rPr lang="fi-FI" sz="6600" dirty="0"/>
              <a:t> </a:t>
            </a:r>
            <a:r>
              <a:rPr lang="fi-FI" sz="6600" dirty="0" err="1"/>
              <a:t>series</a:t>
            </a:r>
            <a:r>
              <a:rPr lang="fi-FI" sz="6600" dirty="0"/>
              <a:t> – </a:t>
            </a:r>
            <a:r>
              <a:rPr lang="fi-FI" sz="6600" dirty="0" err="1"/>
              <a:t>lean</a:t>
            </a:r>
            <a:r>
              <a:rPr lang="fi-FI" sz="6600" dirty="0"/>
              <a:t> in </a:t>
            </a:r>
            <a:r>
              <a:rPr lang="fi-FI" sz="6600" dirty="0" err="1"/>
              <a:t>office</a:t>
            </a:r>
            <a:r>
              <a:rPr lang="fi-FI" sz="6600" dirty="0"/>
              <a:t> and </a:t>
            </a:r>
            <a:r>
              <a:rPr lang="fi-FI" sz="6600" dirty="0" err="1"/>
              <a:t>knowledge</a:t>
            </a:r>
            <a:r>
              <a:rPr lang="fi-FI" sz="6600" dirty="0"/>
              <a:t> </a:t>
            </a:r>
            <a:r>
              <a:rPr lang="fi-FI" sz="6600" dirty="0" err="1"/>
              <a:t>work</a:t>
            </a:r>
            <a:endParaRPr lang="fi-FI" sz="6600" dirty="0"/>
          </a:p>
        </p:txBody>
      </p:sp>
      <p:sp>
        <p:nvSpPr>
          <p:cNvPr id="3" name="Subtitle 2"/>
          <p:cNvSpPr>
            <a:spLocks noGrp="1"/>
          </p:cNvSpPr>
          <p:nvPr>
            <p:ph type="subTitle" idx="1"/>
          </p:nvPr>
        </p:nvSpPr>
        <p:spPr>
          <a:xfrm>
            <a:off x="1627031" y="4284618"/>
            <a:ext cx="9144000" cy="1655762"/>
          </a:xfrm>
        </p:spPr>
        <p:txBody>
          <a:bodyPr/>
          <a:lstStyle/>
          <a:p>
            <a:r>
              <a:rPr lang="fi-FI" dirty="0"/>
              <a:t>Syksy 2017</a:t>
            </a:r>
          </a:p>
          <a:p>
            <a:r>
              <a:rPr lang="fi-FI" dirty="0"/>
              <a:t>Hanna Kropsu-Vehkaperä</a:t>
            </a:r>
          </a:p>
          <a:p>
            <a:r>
              <a:rPr lang="fi-FI" dirty="0"/>
              <a:t>Ville Isoherranen</a:t>
            </a:r>
          </a:p>
        </p:txBody>
      </p:sp>
    </p:spTree>
    <p:extLst>
      <p:ext uri="{BB962C8B-B14F-4D97-AF65-F5344CB8AC3E}">
        <p14:creationId xmlns:p14="http://schemas.microsoft.com/office/powerpoint/2010/main" val="1527205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429554" y="306724"/>
            <a:ext cx="9337183" cy="6247424"/>
          </a:xfrm>
          <a:prstGeom prst="rect">
            <a:avLst/>
          </a:prstGeom>
        </p:spPr>
      </p:pic>
    </p:spTree>
    <p:extLst>
      <p:ext uri="{BB962C8B-B14F-4D97-AF65-F5344CB8AC3E}">
        <p14:creationId xmlns:p14="http://schemas.microsoft.com/office/powerpoint/2010/main" val="2859016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ILA-LEAN projekti</a:t>
            </a:r>
          </a:p>
        </p:txBody>
      </p:sp>
      <p:sp>
        <p:nvSpPr>
          <p:cNvPr id="3" name="Content Placeholder 2"/>
          <p:cNvSpPr>
            <a:spLocks noGrp="1"/>
          </p:cNvSpPr>
          <p:nvPr>
            <p:ph idx="1"/>
          </p:nvPr>
        </p:nvSpPr>
        <p:spPr/>
        <p:txBody>
          <a:bodyPr>
            <a:normAutofit fontScale="62500" lnSpcReduction="20000"/>
          </a:bodyPr>
          <a:lstStyle/>
          <a:p>
            <a:r>
              <a:rPr lang="fi-FI" dirty="0"/>
              <a:t>ILA-LEAN projektin tavoitteena on kehittää opetusmateriaaleja ja osaamista liittyen Lean ajattelun soveltamiseen toimisto- ja tietotyössä. Erityisesti yritykset odottavat Lean ajatteluun liittyvää osaamista ja uutta tietoa. Tällä hetkellä suuri osa Lean sovellutuksista on tuotannon alueella. Yritykset ovat kuitenkin havainneet, että myös toimistotyössä ja luovassa työssä on paljon tehostettavaa ja hukkia, joita tulisi poistaa. </a:t>
            </a:r>
          </a:p>
          <a:p>
            <a:r>
              <a:rPr lang="fi-FI" b="1" dirty="0"/>
              <a:t>ILA-LEAN Projekti</a:t>
            </a:r>
            <a:r>
              <a:rPr lang="fi-FI" dirty="0"/>
              <a:t> keskittyy kahteen koulutusmenetelmään: </a:t>
            </a:r>
          </a:p>
          <a:p>
            <a:pPr lvl="0"/>
            <a:r>
              <a:rPr lang="fi-FI" b="1" dirty="0"/>
              <a:t>Pelillisyys</a:t>
            </a:r>
            <a:r>
              <a:rPr lang="fi-FI" dirty="0"/>
              <a:t>: on opetusmenetelmä, joka keskittyy henkilökohtaiseen oppimisprosessiin. Suoralla henkilökohtaisella kokemuksella on tärkeä merkitys oppimisprosessissa ja oppiminen tekemällä yhdistettynä reflektointiin on koulutuskokemuksemme mukaisesti tehokas ja asianmukainen tapa oppia. Yksi projektin tuloksista on useampi peli toimisto- ja tietotyöstä, jotka simuloivat oikeita tilanteita ja prosesseja, ja jotka on suunniteltu käyttäen realistisen pelin lähestymistapaa. Tämän metodin tavoitteena on saavuttaa laaja yleisö, mukaan lukien oppilaat ja ammattilaiset.</a:t>
            </a:r>
          </a:p>
          <a:p>
            <a:pPr lvl="0"/>
            <a:r>
              <a:rPr lang="fi-FI" b="1" dirty="0" err="1"/>
              <a:t>Jokapaikan</a:t>
            </a:r>
            <a:r>
              <a:rPr lang="fi-FI" b="1" dirty="0"/>
              <a:t> oppiminen: </a:t>
            </a:r>
            <a:r>
              <a:rPr lang="fi-FI" dirty="0"/>
              <a:t>oppiminen voi tapahtua melkein missä tahansa, jos oppimateriaalit ovat saatavissa sähköisinä. Nykyajan nopeassa elämänrytmissä ja kiireessä on vaikeaa löytää aikaa perinteiselle oppimiselle eli sitoa tietty aika uuden asian tai taidon oppimiseen. Toinen projektin tuloksista, sähköinen oppimateriaali, on kehitetty suurelle yleisölle, oppilaista ammattilaisiin, helpottamaan ajasta riippumatonta oppimista. Nykyaikaiset teknologiat (tabletit, älypuhelimet) mahdollistavat uusia tapoja oppia ja tässä projektissa on tarkoitus hyödyntää näitä teknologioita, jotta voidaan saavuttaa useampi kohderyhmä.</a:t>
            </a:r>
          </a:p>
          <a:p>
            <a:endParaRPr lang="fi-FI" dirty="0"/>
          </a:p>
        </p:txBody>
      </p:sp>
      <p:sp>
        <p:nvSpPr>
          <p:cNvPr id="4" name="TextBox 3"/>
          <p:cNvSpPr txBox="1"/>
          <p:nvPr/>
        </p:nvSpPr>
        <p:spPr>
          <a:xfrm>
            <a:off x="1057141" y="5715298"/>
            <a:ext cx="4480778" cy="923330"/>
          </a:xfrm>
          <a:prstGeom prst="rect">
            <a:avLst/>
          </a:prstGeom>
          <a:noFill/>
        </p:spPr>
        <p:txBody>
          <a:bodyPr wrap="none" rtlCol="0">
            <a:spAutoFit/>
          </a:bodyPr>
          <a:lstStyle/>
          <a:p>
            <a:r>
              <a:rPr lang="fi-FI" b="1" dirty="0"/>
              <a:t>Projektin kotisivut ja materiaalit:</a:t>
            </a:r>
          </a:p>
          <a:p>
            <a:r>
              <a:rPr lang="fi-FI" dirty="0">
                <a:hlinkClick r:id="rId2"/>
              </a:rPr>
              <a:t>http://ilalean.prz.edu.pl/en/ild201620183009</a:t>
            </a:r>
            <a:endParaRPr lang="fi-FI" dirty="0"/>
          </a:p>
          <a:p>
            <a:endParaRPr lang="fi-FI" dirty="0"/>
          </a:p>
        </p:txBody>
      </p:sp>
    </p:spTree>
    <p:extLst>
      <p:ext uri="{BB962C8B-B14F-4D97-AF65-F5344CB8AC3E}">
        <p14:creationId xmlns:p14="http://schemas.microsoft.com/office/powerpoint/2010/main" val="2573906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Aikataulu</a:t>
            </a:r>
          </a:p>
        </p:txBody>
      </p:sp>
      <p:graphicFrame>
        <p:nvGraphicFramePr>
          <p:cNvPr id="4" name="Table 3"/>
          <p:cNvGraphicFramePr>
            <a:graphicFrameLocks noGrp="1"/>
          </p:cNvGraphicFramePr>
          <p:nvPr>
            <p:extLst>
              <p:ext uri="{D42A27DB-BD31-4B8C-83A1-F6EECF244321}">
                <p14:modId xmlns:p14="http://schemas.microsoft.com/office/powerpoint/2010/main" val="3528624978"/>
              </p:ext>
            </p:extLst>
          </p:nvPr>
        </p:nvGraphicFramePr>
        <p:xfrm>
          <a:off x="3126084" y="1690688"/>
          <a:ext cx="6726254" cy="3349679"/>
        </p:xfrm>
        <a:graphic>
          <a:graphicData uri="http://schemas.openxmlformats.org/drawingml/2006/table">
            <a:tbl>
              <a:tblPr firstRow="1" bandRow="1">
                <a:tableStyleId>{5C22544A-7EE6-4342-B048-85BDC9FD1C3A}</a:tableStyleId>
              </a:tblPr>
              <a:tblGrid>
                <a:gridCol w="1722451">
                  <a:extLst>
                    <a:ext uri="{9D8B030D-6E8A-4147-A177-3AD203B41FA5}">
                      <a16:colId xmlns:a16="http://schemas.microsoft.com/office/drawing/2014/main" val="20000"/>
                    </a:ext>
                  </a:extLst>
                </a:gridCol>
                <a:gridCol w="5003803">
                  <a:extLst>
                    <a:ext uri="{9D8B030D-6E8A-4147-A177-3AD203B41FA5}">
                      <a16:colId xmlns:a16="http://schemas.microsoft.com/office/drawing/2014/main" val="20001"/>
                    </a:ext>
                  </a:extLst>
                </a:gridCol>
              </a:tblGrid>
              <a:tr h="529925">
                <a:tc>
                  <a:txBody>
                    <a:bodyPr/>
                    <a:lstStyle/>
                    <a:p>
                      <a:r>
                        <a:rPr lang="fi-FI" dirty="0"/>
                        <a:t>Päivämäärä</a:t>
                      </a:r>
                    </a:p>
                  </a:txBody>
                  <a:tcPr/>
                </a:tc>
                <a:tc>
                  <a:txBody>
                    <a:bodyPr/>
                    <a:lstStyle/>
                    <a:p>
                      <a:r>
                        <a:rPr lang="fi-FI" dirty="0"/>
                        <a:t>Lean in Office and Knowledge</a:t>
                      </a:r>
                      <a:r>
                        <a:rPr lang="fi-FI" baseline="0" dirty="0"/>
                        <a:t> </a:t>
                      </a:r>
                      <a:r>
                        <a:rPr lang="fi-FI" baseline="0" dirty="0" err="1"/>
                        <a:t>Work</a:t>
                      </a:r>
                      <a:r>
                        <a:rPr lang="fi-FI" baseline="0" dirty="0"/>
                        <a:t> </a:t>
                      </a:r>
                      <a:r>
                        <a:rPr lang="fi-FI" baseline="0" dirty="0" err="1"/>
                        <a:t>trainings</a:t>
                      </a:r>
                      <a:endParaRPr lang="fi-FI" dirty="0"/>
                    </a:p>
                  </a:txBody>
                  <a:tcPr/>
                </a:tc>
                <a:extLst>
                  <a:ext uri="{0D108BD9-81ED-4DB2-BD59-A6C34878D82A}">
                    <a16:rowId xmlns:a16="http://schemas.microsoft.com/office/drawing/2014/main" val="10000"/>
                  </a:ext>
                </a:extLst>
              </a:tr>
              <a:tr h="529925">
                <a:tc>
                  <a:txBody>
                    <a:bodyPr/>
                    <a:lstStyle/>
                    <a:p>
                      <a:r>
                        <a:rPr lang="fi-FI" dirty="0"/>
                        <a:t>8.11</a:t>
                      </a:r>
                    </a:p>
                  </a:txBody>
                  <a:tcPr/>
                </a:tc>
                <a:tc>
                  <a:txBody>
                    <a:bodyPr/>
                    <a:lstStyle/>
                    <a:p>
                      <a:r>
                        <a:rPr lang="fi-FI" dirty="0"/>
                        <a:t>Day 1</a:t>
                      </a:r>
                    </a:p>
                  </a:txBody>
                  <a:tcPr/>
                </a:tc>
                <a:extLst>
                  <a:ext uri="{0D108BD9-81ED-4DB2-BD59-A6C34878D82A}">
                    <a16:rowId xmlns:a16="http://schemas.microsoft.com/office/drawing/2014/main" val="10001"/>
                  </a:ext>
                </a:extLst>
              </a:tr>
              <a:tr h="529925">
                <a:tc>
                  <a:txBody>
                    <a:bodyPr/>
                    <a:lstStyle/>
                    <a:p>
                      <a:r>
                        <a:rPr lang="fi-FI" dirty="0"/>
                        <a:t>16.11</a:t>
                      </a:r>
                    </a:p>
                  </a:txBody>
                  <a:tcPr/>
                </a:tc>
                <a:tc>
                  <a:txBody>
                    <a:bodyPr/>
                    <a:lstStyle/>
                    <a:p>
                      <a:r>
                        <a:rPr lang="fi-FI" dirty="0"/>
                        <a:t>Day 2</a:t>
                      </a:r>
                    </a:p>
                  </a:txBody>
                  <a:tcPr/>
                </a:tc>
                <a:extLst>
                  <a:ext uri="{0D108BD9-81ED-4DB2-BD59-A6C34878D82A}">
                    <a16:rowId xmlns:a16="http://schemas.microsoft.com/office/drawing/2014/main" val="10002"/>
                  </a:ext>
                </a:extLst>
              </a:tr>
              <a:tr h="529925">
                <a:tc>
                  <a:txBody>
                    <a:bodyPr/>
                    <a:lstStyle/>
                    <a:p>
                      <a:r>
                        <a:rPr lang="fi-FI" dirty="0"/>
                        <a:t>23.11</a:t>
                      </a:r>
                    </a:p>
                  </a:txBody>
                  <a:tcPr/>
                </a:tc>
                <a:tc>
                  <a:txBody>
                    <a:bodyPr/>
                    <a:lstStyle/>
                    <a:p>
                      <a:r>
                        <a:rPr lang="fi-FI" dirty="0"/>
                        <a:t>Day 3</a:t>
                      </a:r>
                    </a:p>
                  </a:txBody>
                  <a:tcPr/>
                </a:tc>
                <a:extLst>
                  <a:ext uri="{0D108BD9-81ED-4DB2-BD59-A6C34878D82A}">
                    <a16:rowId xmlns:a16="http://schemas.microsoft.com/office/drawing/2014/main" val="10003"/>
                  </a:ext>
                </a:extLst>
              </a:tr>
              <a:tr h="529925">
                <a:tc>
                  <a:txBody>
                    <a:bodyPr/>
                    <a:lstStyle/>
                    <a:p>
                      <a:r>
                        <a:rPr lang="fi-FI" dirty="0"/>
                        <a:t>30.11</a:t>
                      </a:r>
                    </a:p>
                  </a:txBody>
                  <a:tcPr/>
                </a:tc>
                <a:tc>
                  <a:txBody>
                    <a:bodyPr/>
                    <a:lstStyle/>
                    <a:p>
                      <a:r>
                        <a:rPr lang="fi-FI" dirty="0"/>
                        <a:t>Day 4</a:t>
                      </a:r>
                    </a:p>
                  </a:txBody>
                  <a:tcPr/>
                </a:tc>
                <a:extLst>
                  <a:ext uri="{0D108BD9-81ED-4DB2-BD59-A6C34878D82A}">
                    <a16:rowId xmlns:a16="http://schemas.microsoft.com/office/drawing/2014/main" val="10004"/>
                  </a:ext>
                </a:extLst>
              </a:tr>
              <a:tr h="700054">
                <a:tc>
                  <a:txBody>
                    <a:bodyPr/>
                    <a:lstStyle/>
                    <a:p>
                      <a:r>
                        <a:rPr lang="fi-FI" dirty="0"/>
                        <a:t>5.12</a:t>
                      </a:r>
                    </a:p>
                  </a:txBody>
                  <a:tcPr/>
                </a:tc>
                <a:tc>
                  <a:txBody>
                    <a:bodyPr/>
                    <a:lstStyle/>
                    <a:p>
                      <a:r>
                        <a:rPr lang="fi-FI" dirty="0"/>
                        <a:t>Day 5</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0044876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1928</TotalTime>
  <Words>277</Words>
  <Application>Microsoft Office PowerPoint</Application>
  <PresentationFormat>Panoramiczny</PresentationFormat>
  <Paragraphs>24</Paragraphs>
  <Slides>4</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4</vt:i4>
      </vt:variant>
    </vt:vector>
  </HeadingPairs>
  <TitlesOfParts>
    <vt:vector size="8" baseType="lpstr">
      <vt:lpstr>Arial</vt:lpstr>
      <vt:lpstr>Calibri</vt:lpstr>
      <vt:lpstr>Calibri Light</vt:lpstr>
      <vt:lpstr>Office Theme</vt:lpstr>
      <vt:lpstr>Lecture series – lean in office and knowledge work</vt:lpstr>
      <vt:lpstr>Prezentacja programu PowerPoint</vt:lpstr>
      <vt:lpstr>ILA-LEAN projekti</vt:lpstr>
      <vt:lpstr>Aikataulu</vt:lpstr>
    </vt:vector>
  </TitlesOfParts>
  <Company>Oulun yliopisto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ILA-LEAN</dc:title>
  <dc:creator>Ville Isoherranen</dc:creator>
  <cp:lastModifiedBy>Dorota</cp:lastModifiedBy>
  <cp:revision>22</cp:revision>
  <dcterms:created xsi:type="dcterms:W3CDTF">2017-07-31T10:19:18Z</dcterms:created>
  <dcterms:modified xsi:type="dcterms:W3CDTF">2017-10-23T20:40:55Z</dcterms:modified>
</cp:coreProperties>
</file>